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Lst>
  <p:sldSz cy="5143500" cx="9144000"/>
  <p:notesSz cx="6858000" cy="9144000"/>
  <p:embeddedFontLst>
    <p:embeddedFont>
      <p:font typeface="Roboto Mono"/>
      <p:regular r:id="rId103"/>
      <p:bold r:id="rId104"/>
      <p:italic r:id="rId105"/>
      <p:boldItalic r:id="rId1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6" Type="http://schemas.openxmlformats.org/officeDocument/2006/relationships/font" Target="fonts/RobotoMono-boldItalic.fntdata"/><Relationship Id="rId105" Type="http://schemas.openxmlformats.org/officeDocument/2006/relationships/font" Target="fonts/RobotoMono-italic.fntdata"/><Relationship Id="rId104" Type="http://schemas.openxmlformats.org/officeDocument/2006/relationships/font" Target="fonts/RobotoMono-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RobotoMono-regular.fntdata"/><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f329d5ce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f329d5ce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f6254bd0d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f6254bd0d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f6254bd0d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f6254bd0d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f6254bd0d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f6254bd0d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f6254bd0d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f6254bd0d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f6931736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f6931736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f69317367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f69317367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f69317367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f69317367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f69317367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f69317367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f69317367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f69317367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f74f30cf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f74f30cf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f329d5ce1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f329d5ce1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f74f30cf4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f74f30cf4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2be6729d6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2be6729d6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f7b8b958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f7b8b958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f7b8b958c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f7b8b958c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2aa390261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2aa390261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facf539f2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facf539f2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2ad0dc010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2ad0dc010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2ad0dc01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2ad0dc01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facf539f2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facf539f2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2ad0dc010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2ad0dc010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f329d5ce1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f329d5ce1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2ad0dc010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2ad0dc010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2ad0dc010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2ad0dc010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2ad0dc010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2ad0dc010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facf539f2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facf539f2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facf539f2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facf539f2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2ad0dc010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2ad0dc010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2ad0dc010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2ad0dc010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2ad0dc010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2ad0dc010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2ad0dc010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2ad0dc010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2ad0dc010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2ad0dc010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f329d5ce1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f329d5ce1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2be6729d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2be6729d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facf539f2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facf539f2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2ad0dc010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2ad0dc010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2ad0dc010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2ad0dc010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facf539f2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facf539f2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facf539f2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facf539f2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2ad0dc010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2ad0dc010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facf539f2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facf539f2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facf539f2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facf539f2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facf539f2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facf539f2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f329d5ce1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f329d5ce1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2ad0dc010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2ad0dc010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facf539f2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facf539f2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2be6729d6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2be6729d6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2aa390261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2aa390261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2be6729d6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2be6729d6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8748f6ad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8748f6ad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2be6729d6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2be6729d6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facf539f2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facf539f2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2be6729d6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2be6729d6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facf539f2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facf539f2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f6254bd0d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f6254bd0d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facf539f23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facf539f2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25a63e3a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25a63e3a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25a63e3a8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25a63e3a8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a52d5dfd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a52d5dfd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a52d5dfd1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a52d5dfd1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a52d5dfd1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a52d5dfd1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a52d5dfd1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a52d5dfd1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a52d5dfd1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a52d5dfd1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a52d5dfd1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a52d5dfd1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a52d5dfd1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a52d5dfd1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819099af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819099af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facf539f2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facf539f2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2be6729d6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2be6729d6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a52d5dfd1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a52d5dfd1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a52d5dfd1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a52d5dfd1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a52d5dfd1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a52d5dfd1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2be6729d6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2be6729d6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2be6729d6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2be6729d6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2be6729d6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2be6729d6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a52d5dfd1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a52d5dfd1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877b49ee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877b49ee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f6254bd0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f6254bd0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877b49ee7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877b49ee7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fe7530f8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fe7530f8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fe7530f80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fe7530f80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fe7530f80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fe7530f80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fe7530f80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fe7530f80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0104298a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0104298a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0104298a9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0104298a9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01fad7b7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301fad7b7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01fad7b76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01fad7b76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f91972a5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f91972a5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f6254bd0d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f6254bd0d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f91972a55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f91972a55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f91972a55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f91972a55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f91972a55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f91972a55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f91972a55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f91972a55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f91972a55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f91972a55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f99fa977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f99fa977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f99fa9770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f99fa9770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f99fa9770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f99fa9770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5.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3.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1.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6.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8.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5.png"/><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6.png"/><Relationship Id="rId4" Type="http://schemas.openxmlformats.org/officeDocument/2006/relationships/image" Target="../media/image6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5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57.png"/><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60.png"/><Relationship Id="rId4" Type="http://schemas.openxmlformats.org/officeDocument/2006/relationships/image" Target="../media/image6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6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63.png"/><Relationship Id="rId4" Type="http://schemas.openxmlformats.org/officeDocument/2006/relationships/image" Target="../media/image67.png"/><Relationship Id="rId5" Type="http://schemas.openxmlformats.org/officeDocument/2006/relationships/image" Target="../media/image72.png"/><Relationship Id="rId6" Type="http://schemas.openxmlformats.org/officeDocument/2006/relationships/image" Target="../media/image6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7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5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57.png"/><Relationship Id="rId4" Type="http://schemas.openxmlformats.org/officeDocument/2006/relationships/image" Target="../media/image6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7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7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7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Modelling</a:t>
            </a:r>
            <a:endParaRPr/>
          </a:p>
        </p:txBody>
      </p:sp>
      <p:pic>
        <p:nvPicPr>
          <p:cNvPr id="55" name="Google Shape;55;p13"/>
          <p:cNvPicPr preferRelativeResize="0"/>
          <p:nvPr/>
        </p:nvPicPr>
        <p:blipFill>
          <a:blip r:embed="rId3">
            <a:alphaModFix/>
          </a:blip>
          <a:stretch>
            <a:fillRect/>
          </a:stretch>
        </p:blipFill>
        <p:spPr>
          <a:xfrm>
            <a:off x="549675" y="1252538"/>
            <a:ext cx="7886700" cy="2790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2"/>
          <p:cNvPicPr preferRelativeResize="0"/>
          <p:nvPr/>
        </p:nvPicPr>
        <p:blipFill>
          <a:blip r:embed="rId3">
            <a:alphaModFix/>
          </a:blip>
          <a:stretch>
            <a:fillRect/>
          </a:stretch>
        </p:blipFill>
        <p:spPr>
          <a:xfrm>
            <a:off x="1086875" y="600000"/>
            <a:ext cx="7305675" cy="3695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3"/>
          <p:cNvPicPr preferRelativeResize="0"/>
          <p:nvPr/>
        </p:nvPicPr>
        <p:blipFill>
          <a:blip r:embed="rId3">
            <a:alphaModFix/>
          </a:blip>
          <a:stretch>
            <a:fillRect/>
          </a:stretch>
        </p:blipFill>
        <p:spPr>
          <a:xfrm>
            <a:off x="2830175" y="73875"/>
            <a:ext cx="3970806" cy="4838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Binary Cross-Entropy (BCE)</a:t>
            </a:r>
            <a:endParaRPr/>
          </a:p>
        </p:txBody>
      </p:sp>
      <p:sp>
        <p:nvSpPr>
          <p:cNvPr id="128" name="Google Shape;128;p24"/>
          <p:cNvSpPr txBox="1"/>
          <p:nvPr>
            <p:ph idx="1" type="body"/>
          </p:nvPr>
        </p:nvSpPr>
        <p:spPr>
          <a:xfrm>
            <a:off x="311700" y="1152475"/>
            <a:ext cx="8520600" cy="747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GB"/>
              <a:t>Fungsi loss yang digunakan dalam kasus klasifikasi biner, di mana output yang diharapkan adalah dua kelas (misalnya, 0 atau 1)</a:t>
            </a:r>
            <a:endParaRPr/>
          </a:p>
        </p:txBody>
      </p:sp>
      <p:pic>
        <p:nvPicPr>
          <p:cNvPr id="129" name="Google Shape;129;p24"/>
          <p:cNvPicPr preferRelativeResize="0"/>
          <p:nvPr/>
        </p:nvPicPr>
        <p:blipFill>
          <a:blip r:embed="rId3">
            <a:alphaModFix/>
          </a:blip>
          <a:stretch>
            <a:fillRect/>
          </a:stretch>
        </p:blipFill>
        <p:spPr>
          <a:xfrm>
            <a:off x="1662400" y="2293875"/>
            <a:ext cx="6116251" cy="1347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Cross-Entropy </a:t>
            </a:r>
            <a:endParaRPr/>
          </a:p>
        </p:txBody>
      </p:sp>
      <p:sp>
        <p:nvSpPr>
          <p:cNvPr id="135" name="Google Shape;135;p25"/>
          <p:cNvSpPr txBox="1"/>
          <p:nvPr>
            <p:ph idx="1" type="body"/>
          </p:nvPr>
        </p:nvSpPr>
        <p:spPr>
          <a:xfrm>
            <a:off x="311700" y="1152475"/>
            <a:ext cx="8520600" cy="747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GB"/>
              <a:t>D</a:t>
            </a:r>
            <a:r>
              <a:rPr lang="en-GB"/>
              <a:t>igunakan dalam klasifikasi multikelas, di mana terdapat lebih dari dua kelas yang harus diprediksi oleh model.</a:t>
            </a:r>
            <a:endParaRPr/>
          </a:p>
        </p:txBody>
      </p:sp>
      <p:pic>
        <p:nvPicPr>
          <p:cNvPr id="136" name="Google Shape;136;p25"/>
          <p:cNvPicPr preferRelativeResize="0"/>
          <p:nvPr/>
        </p:nvPicPr>
        <p:blipFill>
          <a:blip r:embed="rId3">
            <a:alphaModFix/>
          </a:blip>
          <a:stretch>
            <a:fillRect/>
          </a:stretch>
        </p:blipFill>
        <p:spPr>
          <a:xfrm>
            <a:off x="2381425" y="2194150"/>
            <a:ext cx="4123975" cy="1394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Accuracy</a:t>
            </a:r>
            <a:endParaRPr/>
          </a:p>
        </p:txBody>
      </p:sp>
      <p:sp>
        <p:nvSpPr>
          <p:cNvPr id="142" name="Google Shape;142;p26"/>
          <p:cNvSpPr txBox="1"/>
          <p:nvPr>
            <p:ph idx="1" type="body"/>
          </p:nvPr>
        </p:nvSpPr>
        <p:spPr>
          <a:xfrm>
            <a:off x="311700" y="1152475"/>
            <a:ext cx="8520600" cy="7479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1200"/>
              </a:spcAft>
              <a:buNone/>
            </a:pPr>
            <a:r>
              <a:rPr lang="en-GB"/>
              <a:t>Accuracy mengukur proporsi prediksi yang benar yang dibuat oleh model dibandingkan dengan total prediksi yang dibuat. </a:t>
            </a:r>
            <a:endParaRPr/>
          </a:p>
        </p:txBody>
      </p:sp>
      <p:pic>
        <p:nvPicPr>
          <p:cNvPr id="143" name="Google Shape;143;p26"/>
          <p:cNvPicPr preferRelativeResize="0"/>
          <p:nvPr/>
        </p:nvPicPr>
        <p:blipFill>
          <a:blip r:embed="rId3">
            <a:alphaModFix/>
          </a:blip>
          <a:stretch>
            <a:fillRect/>
          </a:stretch>
        </p:blipFill>
        <p:spPr>
          <a:xfrm>
            <a:off x="654950" y="2217675"/>
            <a:ext cx="7962900" cy="1162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Contoh Kasus</a:t>
            </a:r>
            <a:endParaRPr/>
          </a:p>
        </p:txBody>
      </p:sp>
      <p:sp>
        <p:nvSpPr>
          <p:cNvPr id="149" name="Google Shape;149;p27"/>
          <p:cNvSpPr txBox="1"/>
          <p:nvPr>
            <p:ph idx="1" type="body"/>
          </p:nvPr>
        </p:nvSpPr>
        <p:spPr>
          <a:xfrm>
            <a:off x="311700" y="1152475"/>
            <a:ext cx="8520600" cy="2530500"/>
          </a:xfrm>
          <a:prstGeom prst="rect">
            <a:avLst/>
          </a:prstGeom>
        </p:spPr>
        <p:txBody>
          <a:bodyPr anchorCtr="0" anchor="t" bIns="91425" lIns="91425" spcFirstLastPara="1" rIns="91425" wrap="square" tIns="91425">
            <a:normAutofit fontScale="92500" lnSpcReduction="10000"/>
          </a:bodyPr>
          <a:lstStyle/>
          <a:p>
            <a:pPr indent="0" lvl="0" marL="0" rtl="0" algn="l">
              <a:spcBef>
                <a:spcPts val="1200"/>
              </a:spcBef>
              <a:spcAft>
                <a:spcPts val="0"/>
              </a:spcAft>
              <a:buClr>
                <a:schemeClr val="dk1"/>
              </a:buClr>
              <a:buSzPct val="61111"/>
              <a:buFont typeface="Arial"/>
              <a:buNone/>
            </a:pPr>
            <a:r>
              <a:rPr lang="en-GB">
                <a:solidFill>
                  <a:schemeClr val="dk1"/>
                </a:solidFill>
              </a:rPr>
              <a:t>Misalkan kita memiliki model yang memprediksi apakah sebuah email adalah spam atau tidak. Jika dari 100 email:</a:t>
            </a:r>
            <a:endParaRPr>
              <a:solidFill>
                <a:schemeClr val="dk1"/>
              </a:solidFill>
            </a:endParaRPr>
          </a:p>
          <a:p>
            <a:pPr indent="-293211" lvl="0" marL="457200" rtl="0" algn="l">
              <a:spcBef>
                <a:spcPts val="1200"/>
              </a:spcBef>
              <a:spcAft>
                <a:spcPts val="0"/>
              </a:spcAft>
              <a:buClr>
                <a:schemeClr val="dk1"/>
              </a:buClr>
              <a:buSzPct val="61111"/>
              <a:buChar char="●"/>
            </a:pPr>
            <a:r>
              <a:rPr lang="en-GB">
                <a:solidFill>
                  <a:schemeClr val="dk1"/>
                </a:solidFill>
              </a:rPr>
              <a:t>50 email sebenarnya adalah spam, dan model memprediksi 45 di antaranya dengan benar (TP = 45).</a:t>
            </a:r>
            <a:endParaRPr>
              <a:solidFill>
                <a:schemeClr val="dk1"/>
              </a:solidFill>
            </a:endParaRPr>
          </a:p>
          <a:p>
            <a:pPr indent="-293211" lvl="0" marL="457200" rtl="0" algn="l">
              <a:spcBef>
                <a:spcPts val="0"/>
              </a:spcBef>
              <a:spcAft>
                <a:spcPts val="0"/>
              </a:spcAft>
              <a:buClr>
                <a:schemeClr val="dk1"/>
              </a:buClr>
              <a:buSzPct val="61111"/>
              <a:buChar char="●"/>
            </a:pPr>
            <a:r>
              <a:rPr lang="en-GB">
                <a:solidFill>
                  <a:schemeClr val="dk1"/>
                </a:solidFill>
              </a:rPr>
              <a:t>50 email lainnya bukan spam, dan model memprediksi 47 di antaranya dengan benar (TN = 47).</a:t>
            </a:r>
            <a:endParaRPr>
              <a:solidFill>
                <a:schemeClr val="dk1"/>
              </a:solidFill>
            </a:endParaRPr>
          </a:p>
          <a:p>
            <a:pPr indent="-293211" lvl="0" marL="457200" rtl="0" algn="l">
              <a:spcBef>
                <a:spcPts val="0"/>
              </a:spcBef>
              <a:spcAft>
                <a:spcPts val="0"/>
              </a:spcAft>
              <a:buClr>
                <a:schemeClr val="dk1"/>
              </a:buClr>
              <a:buSzPct val="61111"/>
              <a:buChar char="●"/>
            </a:pPr>
            <a:r>
              <a:rPr lang="en-GB">
                <a:solidFill>
                  <a:schemeClr val="dk1"/>
                </a:solidFill>
              </a:rPr>
              <a:t>Model salah mengira 3 email yang bukan spam sebagai spam (FP = 3).</a:t>
            </a:r>
            <a:endParaRPr>
              <a:solidFill>
                <a:schemeClr val="dk1"/>
              </a:solidFill>
            </a:endParaRPr>
          </a:p>
          <a:p>
            <a:pPr indent="-293211" lvl="0" marL="457200" rtl="0" algn="l">
              <a:spcBef>
                <a:spcPts val="0"/>
              </a:spcBef>
              <a:spcAft>
                <a:spcPts val="0"/>
              </a:spcAft>
              <a:buClr>
                <a:schemeClr val="dk1"/>
              </a:buClr>
              <a:buSzPct val="61111"/>
              <a:buChar char="●"/>
            </a:pPr>
            <a:r>
              <a:rPr lang="en-GB">
                <a:solidFill>
                  <a:schemeClr val="dk1"/>
                </a:solidFill>
              </a:rPr>
              <a:t>Model salah mengira 5 email yang sebenarnya spam sebagai bukan spam (FN = 5).</a:t>
            </a:r>
            <a:endParaRPr>
              <a:solidFill>
                <a:schemeClr val="dk1"/>
              </a:solidFill>
            </a:endParaRPr>
          </a:p>
        </p:txBody>
      </p:sp>
      <p:pic>
        <p:nvPicPr>
          <p:cNvPr id="150" name="Google Shape;150;p27"/>
          <p:cNvPicPr preferRelativeResize="0"/>
          <p:nvPr/>
        </p:nvPicPr>
        <p:blipFill>
          <a:blip r:embed="rId3">
            <a:alphaModFix/>
          </a:blip>
          <a:stretch>
            <a:fillRect/>
          </a:stretch>
        </p:blipFill>
        <p:spPr>
          <a:xfrm>
            <a:off x="2366850" y="3817725"/>
            <a:ext cx="4524375" cy="695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Precision</a:t>
            </a:r>
            <a:endParaRPr/>
          </a:p>
        </p:txBody>
      </p:sp>
      <p:sp>
        <p:nvSpPr>
          <p:cNvPr id="156" name="Google Shape;156;p28"/>
          <p:cNvSpPr txBox="1"/>
          <p:nvPr>
            <p:ph idx="1" type="body"/>
          </p:nvPr>
        </p:nvSpPr>
        <p:spPr>
          <a:xfrm>
            <a:off x="311700" y="1152475"/>
            <a:ext cx="8520600" cy="7479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1200"/>
              </a:spcAft>
              <a:buNone/>
            </a:pPr>
            <a:r>
              <a:rPr lang="en-GB"/>
              <a:t>S</a:t>
            </a:r>
            <a:r>
              <a:rPr lang="en-GB"/>
              <a:t>alah satu metrik evaluasi yang digunakan dalam klasifikasi, khususnya untuk mengukur akurasi prediksi positif yang dibuat oleh model.</a:t>
            </a:r>
            <a:endParaRPr/>
          </a:p>
        </p:txBody>
      </p:sp>
      <p:pic>
        <p:nvPicPr>
          <p:cNvPr id="157" name="Google Shape;157;p28"/>
          <p:cNvPicPr preferRelativeResize="0"/>
          <p:nvPr/>
        </p:nvPicPr>
        <p:blipFill>
          <a:blip r:embed="rId3">
            <a:alphaModFix/>
          </a:blip>
          <a:stretch>
            <a:fillRect/>
          </a:stretch>
        </p:blipFill>
        <p:spPr>
          <a:xfrm>
            <a:off x="1519738" y="2162175"/>
            <a:ext cx="6010275" cy="819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Adjusted R2</a:t>
            </a:r>
            <a:endParaRPr/>
          </a:p>
        </p:txBody>
      </p:sp>
      <p:sp>
        <p:nvSpPr>
          <p:cNvPr id="163" name="Google Shape;163;p29"/>
          <p:cNvSpPr txBox="1"/>
          <p:nvPr>
            <p:ph idx="1" type="body"/>
          </p:nvPr>
        </p:nvSpPr>
        <p:spPr>
          <a:xfrm>
            <a:off x="311700" y="1152475"/>
            <a:ext cx="8520600" cy="16587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None/>
            </a:pPr>
            <a:r>
              <a:rPr b="1" lang="en-GB" sz="1600">
                <a:solidFill>
                  <a:schemeClr val="dk1"/>
                </a:solidFill>
              </a:rPr>
              <a:t>Adjusted R²</a:t>
            </a:r>
            <a:r>
              <a:rPr lang="en-GB" sz="1600">
                <a:solidFill>
                  <a:schemeClr val="dk1"/>
                </a:solidFill>
              </a:rPr>
              <a:t> adalah versi R² yang telah disesuaikan untuk jumlah variabel dalam model. Ini menghindari masalah overfitting dengan memberikan penalti untuk jumlah variabel yang terlalu banyak, sehingga lebih akurat dalam membandingkan model dengan jumlah variabel yang berbeda</a:t>
            </a:r>
            <a:endParaRPr sz="2300"/>
          </a:p>
        </p:txBody>
      </p:sp>
      <p:pic>
        <p:nvPicPr>
          <p:cNvPr id="164" name="Google Shape;164;p29"/>
          <p:cNvPicPr preferRelativeResize="0"/>
          <p:nvPr/>
        </p:nvPicPr>
        <p:blipFill>
          <a:blip r:embed="rId3">
            <a:alphaModFix/>
          </a:blip>
          <a:stretch>
            <a:fillRect/>
          </a:stretch>
        </p:blipFill>
        <p:spPr>
          <a:xfrm>
            <a:off x="2256900" y="2649475"/>
            <a:ext cx="4362450" cy="828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Rumus S</a:t>
            </a:r>
            <a:r>
              <a:rPr lang="en-GB"/>
              <a:t>tandarisasi</a:t>
            </a:r>
            <a:endParaRPr/>
          </a:p>
        </p:txBody>
      </p:sp>
      <p:sp>
        <p:nvSpPr>
          <p:cNvPr id="170" name="Google Shape;170;p30"/>
          <p:cNvSpPr txBox="1"/>
          <p:nvPr>
            <p:ph idx="1" type="body"/>
          </p:nvPr>
        </p:nvSpPr>
        <p:spPr>
          <a:xfrm>
            <a:off x="311700" y="1152475"/>
            <a:ext cx="8520600" cy="8970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None/>
            </a:pPr>
            <a:r>
              <a:rPr lang="en-GB">
                <a:solidFill>
                  <a:schemeClr val="dk1"/>
                </a:solidFill>
              </a:rPr>
              <a:t>Dikenal juga sebagai normalisasi Z-score, digunakan untuk mengubah fitur data sehingga memiliki rata-rata 0 dan deviasi standar 1</a:t>
            </a:r>
            <a:endParaRPr sz="2500"/>
          </a:p>
        </p:txBody>
      </p:sp>
      <p:pic>
        <p:nvPicPr>
          <p:cNvPr id="171" name="Google Shape;171;p30"/>
          <p:cNvPicPr preferRelativeResize="0"/>
          <p:nvPr/>
        </p:nvPicPr>
        <p:blipFill>
          <a:blip r:embed="rId3">
            <a:alphaModFix/>
          </a:blip>
          <a:stretch>
            <a:fillRect/>
          </a:stretch>
        </p:blipFill>
        <p:spPr>
          <a:xfrm>
            <a:off x="2429675" y="1958450"/>
            <a:ext cx="4504995" cy="2789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20862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Time Series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Matriks Akurasi</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292100" lvl="0" marL="457200" rtl="0" algn="l">
              <a:spcBef>
                <a:spcPts val="0"/>
              </a:spcBef>
              <a:spcAft>
                <a:spcPts val="0"/>
              </a:spcAft>
              <a:buSzPts val="1000"/>
              <a:buAutoNum type="arabicPeriod"/>
            </a:pPr>
            <a:r>
              <a:rPr lang="en-GB" sz="1000"/>
              <a:t>Regresi Linear</a:t>
            </a:r>
            <a:endParaRPr sz="1000"/>
          </a:p>
          <a:p>
            <a:pPr indent="0" lvl="0" marL="457200" rtl="0" algn="l">
              <a:spcBef>
                <a:spcPts val="1200"/>
              </a:spcBef>
              <a:spcAft>
                <a:spcPts val="0"/>
              </a:spcAft>
              <a:buNone/>
            </a:pPr>
            <a:r>
              <a:rPr lang="en-GB" sz="1000"/>
              <a:t>R2 atau koefisien determinasi</a:t>
            </a:r>
            <a:endParaRPr sz="1000"/>
          </a:p>
          <a:p>
            <a:pPr indent="-292100" lvl="0" marL="457200" rtl="0" algn="l">
              <a:spcBef>
                <a:spcPts val="1200"/>
              </a:spcBef>
              <a:spcAft>
                <a:spcPts val="0"/>
              </a:spcAft>
              <a:buSzPts val="1000"/>
              <a:buAutoNum type="arabicPeriod"/>
            </a:pPr>
            <a:r>
              <a:rPr lang="en-GB" sz="1000"/>
              <a:t>Regresi Logistik</a:t>
            </a:r>
            <a:endParaRPr sz="1000"/>
          </a:p>
          <a:p>
            <a:pPr indent="0" lvl="0" marL="457200" rtl="0" algn="l">
              <a:spcBef>
                <a:spcPts val="1200"/>
              </a:spcBef>
              <a:spcAft>
                <a:spcPts val="1200"/>
              </a:spcAft>
              <a:buNone/>
            </a:pPr>
            <a:r>
              <a:t/>
            </a:r>
            <a:endParaRPr sz="1000"/>
          </a:p>
        </p:txBody>
      </p:sp>
      <p:pic>
        <p:nvPicPr>
          <p:cNvPr id="62" name="Google Shape;62;p14"/>
          <p:cNvPicPr preferRelativeResize="0"/>
          <p:nvPr/>
        </p:nvPicPr>
        <p:blipFill>
          <a:blip r:embed="rId3">
            <a:alphaModFix/>
          </a:blip>
          <a:stretch>
            <a:fillRect/>
          </a:stretch>
        </p:blipFill>
        <p:spPr>
          <a:xfrm>
            <a:off x="862400" y="2105073"/>
            <a:ext cx="3448749" cy="2893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Pola Data Deret Waktu Time Series</a:t>
            </a:r>
            <a:endParaRPr/>
          </a:p>
        </p:txBody>
      </p:sp>
      <p:pic>
        <p:nvPicPr>
          <p:cNvPr id="182" name="Google Shape;182;p32"/>
          <p:cNvPicPr preferRelativeResize="0"/>
          <p:nvPr/>
        </p:nvPicPr>
        <p:blipFill>
          <a:blip r:embed="rId3">
            <a:alphaModFix/>
          </a:blip>
          <a:stretch>
            <a:fillRect/>
          </a:stretch>
        </p:blipFill>
        <p:spPr>
          <a:xfrm>
            <a:off x="2078625" y="1054675"/>
            <a:ext cx="5083381" cy="38209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3"/>
          <p:cNvPicPr preferRelativeResize="0"/>
          <p:nvPr/>
        </p:nvPicPr>
        <p:blipFill>
          <a:blip r:embed="rId3">
            <a:alphaModFix/>
          </a:blip>
          <a:stretch>
            <a:fillRect/>
          </a:stretch>
        </p:blipFill>
        <p:spPr>
          <a:xfrm>
            <a:off x="304800" y="740900"/>
            <a:ext cx="8707925" cy="2326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Time Series </a:t>
            </a:r>
            <a:endParaRPr/>
          </a:p>
        </p:txBody>
      </p:sp>
      <p:sp>
        <p:nvSpPr>
          <p:cNvPr id="193" name="Google Shape;193;p34"/>
          <p:cNvSpPr txBox="1"/>
          <p:nvPr>
            <p:ph idx="1" type="body"/>
          </p:nvPr>
        </p:nvSpPr>
        <p:spPr>
          <a:xfrm>
            <a:off x="311700" y="1152475"/>
            <a:ext cx="1863600" cy="496500"/>
          </a:xfrm>
          <a:prstGeom prst="rect">
            <a:avLst/>
          </a:prstGeom>
        </p:spPr>
        <p:txBody>
          <a:bodyPr anchorCtr="0" anchor="t" bIns="91425" lIns="91425" spcFirstLastPara="1" rIns="91425" wrap="square" tIns="91425">
            <a:normAutofit fontScale="92500" lnSpcReduction="20000"/>
          </a:bodyPr>
          <a:lstStyle/>
          <a:p>
            <a:pPr indent="0" lvl="0" marL="0" rtl="0" algn="l">
              <a:spcBef>
                <a:spcPts val="1200"/>
              </a:spcBef>
              <a:spcAft>
                <a:spcPts val="1200"/>
              </a:spcAft>
              <a:buNone/>
            </a:pPr>
            <a:r>
              <a:rPr lang="en-GB" sz="1600">
                <a:solidFill>
                  <a:schemeClr val="dk1"/>
                </a:solidFill>
              </a:rPr>
              <a:t>Univariate : ARIMA</a:t>
            </a:r>
            <a:endParaRPr sz="2300"/>
          </a:p>
        </p:txBody>
      </p:sp>
      <p:pic>
        <p:nvPicPr>
          <p:cNvPr id="194" name="Google Shape;194;p34"/>
          <p:cNvPicPr preferRelativeResize="0"/>
          <p:nvPr/>
        </p:nvPicPr>
        <p:blipFill>
          <a:blip r:embed="rId3">
            <a:alphaModFix/>
          </a:blip>
          <a:stretch>
            <a:fillRect/>
          </a:stretch>
        </p:blipFill>
        <p:spPr>
          <a:xfrm>
            <a:off x="1079000" y="1648975"/>
            <a:ext cx="7077075" cy="695325"/>
          </a:xfrm>
          <a:prstGeom prst="rect">
            <a:avLst/>
          </a:prstGeom>
          <a:noFill/>
          <a:ln>
            <a:noFill/>
          </a:ln>
        </p:spPr>
      </p:pic>
      <p:sp>
        <p:nvSpPr>
          <p:cNvPr id="195" name="Google Shape;195;p34"/>
          <p:cNvSpPr txBox="1"/>
          <p:nvPr>
            <p:ph idx="1" type="body"/>
          </p:nvPr>
        </p:nvSpPr>
        <p:spPr>
          <a:xfrm>
            <a:off x="393425" y="2734050"/>
            <a:ext cx="2260800" cy="4965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1200"/>
              </a:spcAft>
              <a:buNone/>
            </a:pPr>
            <a:r>
              <a:rPr lang="en-GB" sz="1600">
                <a:solidFill>
                  <a:schemeClr val="dk1"/>
                </a:solidFill>
              </a:rPr>
              <a:t>Multivariate : VARIMA</a:t>
            </a:r>
            <a:endParaRPr sz="2300"/>
          </a:p>
        </p:txBody>
      </p:sp>
      <p:pic>
        <p:nvPicPr>
          <p:cNvPr id="196" name="Google Shape;196;p34"/>
          <p:cNvPicPr preferRelativeResize="0"/>
          <p:nvPr/>
        </p:nvPicPr>
        <p:blipFill>
          <a:blip r:embed="rId4">
            <a:alphaModFix/>
          </a:blip>
          <a:stretch>
            <a:fillRect/>
          </a:stretch>
        </p:blipFill>
        <p:spPr>
          <a:xfrm>
            <a:off x="698900" y="3248575"/>
            <a:ext cx="7734300" cy="600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Contoh Perhitungan Multivariate</a:t>
            </a:r>
            <a:endParaRPr/>
          </a:p>
        </p:txBody>
      </p:sp>
      <p:pic>
        <p:nvPicPr>
          <p:cNvPr id="202" name="Google Shape;202;p35"/>
          <p:cNvPicPr preferRelativeResize="0"/>
          <p:nvPr/>
        </p:nvPicPr>
        <p:blipFill>
          <a:blip r:embed="rId3">
            <a:alphaModFix/>
          </a:blip>
          <a:stretch>
            <a:fillRect/>
          </a:stretch>
        </p:blipFill>
        <p:spPr>
          <a:xfrm>
            <a:off x="1112775" y="2177525"/>
            <a:ext cx="6920999" cy="2646350"/>
          </a:xfrm>
          <a:prstGeom prst="rect">
            <a:avLst/>
          </a:prstGeom>
          <a:noFill/>
          <a:ln>
            <a:noFill/>
          </a:ln>
        </p:spPr>
      </p:pic>
      <p:pic>
        <p:nvPicPr>
          <p:cNvPr id="203" name="Google Shape;203;p35"/>
          <p:cNvPicPr preferRelativeResize="0"/>
          <p:nvPr/>
        </p:nvPicPr>
        <p:blipFill>
          <a:blip r:embed="rId4">
            <a:alphaModFix/>
          </a:blip>
          <a:stretch>
            <a:fillRect/>
          </a:stretch>
        </p:blipFill>
        <p:spPr>
          <a:xfrm>
            <a:off x="1936775" y="1017723"/>
            <a:ext cx="4972050" cy="996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6"/>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Arsitektur Neural Network</a:t>
            </a:r>
            <a:endParaRPr sz="2600"/>
          </a:p>
        </p:txBody>
      </p:sp>
      <p:sp>
        <p:nvSpPr>
          <p:cNvPr id="209" name="Google Shape;209;p36"/>
          <p:cNvSpPr txBox="1"/>
          <p:nvPr>
            <p:ph idx="1" type="body"/>
          </p:nvPr>
        </p:nvSpPr>
        <p:spPr>
          <a:xfrm>
            <a:off x="368400" y="552375"/>
            <a:ext cx="8232600" cy="4391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Calibri"/>
              <a:buAutoNum type="alphaLcPeriod"/>
            </a:pPr>
            <a:r>
              <a:rPr b="1" lang="en-GB" sz="1100">
                <a:solidFill>
                  <a:schemeClr val="dk1"/>
                </a:solidFill>
                <a:latin typeface="Calibri"/>
                <a:ea typeface="Calibri"/>
                <a:cs typeface="Calibri"/>
                <a:sym typeface="Calibri"/>
              </a:rPr>
              <a:t>Narrow and Shallow:</a:t>
            </a:r>
            <a:endParaRPr b="1"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Times New Roman"/>
              <a:buChar char="●"/>
            </a:pPr>
            <a:r>
              <a:rPr b="1" lang="en-GB" sz="1100">
                <a:solidFill>
                  <a:schemeClr val="dk1"/>
                </a:solidFill>
                <a:latin typeface="Calibri"/>
                <a:ea typeface="Calibri"/>
                <a:cs typeface="Calibri"/>
                <a:sym typeface="Calibri"/>
              </a:rPr>
              <a:t>Narrow:</a:t>
            </a:r>
            <a:r>
              <a:rPr lang="en-GB" sz="1100">
                <a:solidFill>
                  <a:schemeClr val="dk1"/>
                </a:solidFill>
                <a:latin typeface="Calibri"/>
                <a:ea typeface="Calibri"/>
                <a:cs typeface="Calibri"/>
                <a:sym typeface="Calibri"/>
              </a:rPr>
              <a:t> Jaringan dengan sedikit neuron di setiap lapisan.</a:t>
            </a:r>
            <a:endParaRPr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Times New Roman"/>
              <a:buChar char="●"/>
            </a:pPr>
            <a:r>
              <a:rPr b="1" lang="en-GB" sz="1100">
                <a:solidFill>
                  <a:schemeClr val="dk1"/>
                </a:solidFill>
                <a:latin typeface="Calibri"/>
                <a:ea typeface="Calibri"/>
                <a:cs typeface="Calibri"/>
                <a:sym typeface="Calibri"/>
              </a:rPr>
              <a:t>Shallow:</a:t>
            </a:r>
            <a:r>
              <a:rPr lang="en-GB" sz="1100">
                <a:solidFill>
                  <a:schemeClr val="dk1"/>
                </a:solidFill>
                <a:latin typeface="Calibri"/>
                <a:ea typeface="Calibri"/>
                <a:cs typeface="Calibri"/>
                <a:sym typeface="Calibri"/>
              </a:rPr>
              <a:t> Jaringan dengan sedikit lapisan (misalnya, hanya beberapa lapisan tersembunyi).</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GB" sz="1100">
                <a:solidFill>
                  <a:schemeClr val="dk1"/>
                </a:solidFill>
                <a:latin typeface="Calibri"/>
                <a:ea typeface="Calibri"/>
                <a:cs typeface="Calibri"/>
                <a:sym typeface="Calibri"/>
              </a:rPr>
              <a:t>Biasanya, jaringan </a:t>
            </a:r>
            <a:r>
              <a:rPr b="1" lang="en-GB" sz="1100">
                <a:solidFill>
                  <a:schemeClr val="dk1"/>
                </a:solidFill>
                <a:latin typeface="Calibri"/>
                <a:ea typeface="Calibri"/>
                <a:cs typeface="Calibri"/>
                <a:sym typeface="Calibri"/>
              </a:rPr>
              <a:t>narrow and shallow</a:t>
            </a:r>
            <a:r>
              <a:rPr lang="en-GB" sz="1100">
                <a:solidFill>
                  <a:schemeClr val="dk1"/>
                </a:solidFill>
                <a:latin typeface="Calibri"/>
                <a:ea typeface="Calibri"/>
                <a:cs typeface="Calibri"/>
                <a:sym typeface="Calibri"/>
              </a:rPr>
              <a:t> memiliki kapasitas yang terbatas untuk menangkap pola yang kompleks karena jumlah neuron dan lapisan yang sedikit.</a:t>
            </a:r>
            <a:endParaRPr sz="1100">
              <a:solidFill>
                <a:schemeClr val="dk1"/>
              </a:solidFill>
              <a:latin typeface="Calibri"/>
              <a:ea typeface="Calibri"/>
              <a:cs typeface="Calibri"/>
              <a:sym typeface="Calibri"/>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AutoNum type="alphaLcPeriod"/>
            </a:pPr>
            <a:r>
              <a:rPr b="1" lang="en-GB" sz="1100">
                <a:solidFill>
                  <a:schemeClr val="dk1"/>
                </a:solidFill>
                <a:latin typeface="Calibri"/>
                <a:ea typeface="Calibri"/>
                <a:cs typeface="Calibri"/>
                <a:sym typeface="Calibri"/>
              </a:rPr>
              <a:t>Narrow and Wide:</a:t>
            </a:r>
            <a:endParaRPr b="1"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Times New Roman"/>
              <a:buChar char="●"/>
            </a:pPr>
            <a:r>
              <a:rPr b="1" lang="en-GB" sz="1100">
                <a:solidFill>
                  <a:schemeClr val="dk1"/>
                </a:solidFill>
                <a:latin typeface="Calibri"/>
                <a:ea typeface="Calibri"/>
                <a:cs typeface="Calibri"/>
                <a:sym typeface="Calibri"/>
              </a:rPr>
              <a:t>Narrow:</a:t>
            </a:r>
            <a:r>
              <a:rPr lang="en-GB" sz="1100">
                <a:solidFill>
                  <a:schemeClr val="dk1"/>
                </a:solidFill>
                <a:latin typeface="Calibri"/>
                <a:ea typeface="Calibri"/>
                <a:cs typeface="Calibri"/>
                <a:sym typeface="Calibri"/>
              </a:rPr>
              <a:t> Jaringan dengan sedikit neuron di setiap lapisan.</a:t>
            </a:r>
            <a:endParaRPr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Times New Roman"/>
              <a:buChar char="●"/>
            </a:pPr>
            <a:r>
              <a:rPr b="1" lang="en-GB" sz="1100">
                <a:solidFill>
                  <a:schemeClr val="dk1"/>
                </a:solidFill>
                <a:latin typeface="Calibri"/>
                <a:ea typeface="Calibri"/>
                <a:cs typeface="Calibri"/>
                <a:sym typeface="Calibri"/>
              </a:rPr>
              <a:t>Wide:</a:t>
            </a:r>
            <a:r>
              <a:rPr lang="en-GB" sz="1100">
                <a:solidFill>
                  <a:schemeClr val="dk1"/>
                </a:solidFill>
                <a:latin typeface="Calibri"/>
                <a:ea typeface="Calibri"/>
                <a:cs typeface="Calibri"/>
                <a:sym typeface="Calibri"/>
              </a:rPr>
              <a:t> Jaringan dengan banyak lapisan tetapi jumlah neuron per lapisan sedikit.</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GB" sz="1100">
                <a:solidFill>
                  <a:schemeClr val="dk1"/>
                </a:solidFill>
                <a:latin typeface="Calibri"/>
                <a:ea typeface="Calibri"/>
                <a:cs typeface="Calibri"/>
                <a:sym typeface="Calibri"/>
              </a:rPr>
              <a:t>Jaringan </a:t>
            </a:r>
            <a:r>
              <a:rPr b="1" lang="en-GB" sz="1100">
                <a:solidFill>
                  <a:schemeClr val="dk1"/>
                </a:solidFill>
                <a:latin typeface="Calibri"/>
                <a:ea typeface="Calibri"/>
                <a:cs typeface="Calibri"/>
                <a:sym typeface="Calibri"/>
              </a:rPr>
              <a:t>narrow and wide</a:t>
            </a:r>
            <a:r>
              <a:rPr lang="en-GB" sz="1100">
                <a:solidFill>
                  <a:schemeClr val="dk1"/>
                </a:solidFill>
                <a:latin typeface="Calibri"/>
                <a:ea typeface="Calibri"/>
                <a:cs typeface="Calibri"/>
                <a:sym typeface="Calibri"/>
              </a:rPr>
              <a:t> dapat menangkap lebih banyak fitur karena lapisan yang lebih dalam tetapi tidak memiliki banyak neuron dalam satu lapisan.</a:t>
            </a:r>
            <a:endParaRPr sz="1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AutoNum type="alphaLcPeriod"/>
            </a:pPr>
            <a:r>
              <a:rPr b="1" lang="en-GB" sz="1100">
                <a:solidFill>
                  <a:schemeClr val="dk1"/>
                </a:solidFill>
                <a:latin typeface="Calibri"/>
                <a:ea typeface="Calibri"/>
                <a:cs typeface="Calibri"/>
                <a:sym typeface="Calibri"/>
              </a:rPr>
              <a:t>Deep and Shallow:</a:t>
            </a:r>
            <a:endParaRPr b="1"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Times New Roman"/>
              <a:buChar char="●"/>
            </a:pPr>
            <a:r>
              <a:rPr b="1" lang="en-GB" sz="1100">
                <a:solidFill>
                  <a:schemeClr val="dk1"/>
                </a:solidFill>
                <a:latin typeface="Calibri"/>
                <a:ea typeface="Calibri"/>
                <a:cs typeface="Calibri"/>
                <a:sym typeface="Calibri"/>
              </a:rPr>
              <a:t>Deep:</a:t>
            </a:r>
            <a:r>
              <a:rPr lang="en-GB" sz="1100">
                <a:solidFill>
                  <a:schemeClr val="dk1"/>
                </a:solidFill>
                <a:latin typeface="Calibri"/>
                <a:ea typeface="Calibri"/>
                <a:cs typeface="Calibri"/>
                <a:sym typeface="Calibri"/>
              </a:rPr>
              <a:t> Jaringan dengan banyak lapisan (misalnya, banyak lapisan tersembunyi).</a:t>
            </a:r>
            <a:endParaRPr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Times New Roman"/>
              <a:buChar char="●"/>
            </a:pPr>
            <a:r>
              <a:rPr b="1" lang="en-GB" sz="1100">
                <a:solidFill>
                  <a:schemeClr val="dk1"/>
                </a:solidFill>
                <a:latin typeface="Calibri"/>
                <a:ea typeface="Calibri"/>
                <a:cs typeface="Calibri"/>
                <a:sym typeface="Calibri"/>
              </a:rPr>
              <a:t>Shallow:</a:t>
            </a:r>
            <a:r>
              <a:rPr lang="en-GB" sz="1100">
                <a:solidFill>
                  <a:schemeClr val="dk1"/>
                </a:solidFill>
                <a:latin typeface="Calibri"/>
                <a:ea typeface="Calibri"/>
                <a:cs typeface="Calibri"/>
                <a:sym typeface="Calibri"/>
              </a:rPr>
              <a:t> Jaringan dengan sedikit neuron di setiap lapisan.</a:t>
            </a:r>
            <a:endParaRPr sz="1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100">
                <a:solidFill>
                  <a:schemeClr val="dk1"/>
                </a:solidFill>
                <a:latin typeface="Calibri"/>
                <a:ea typeface="Calibri"/>
                <a:cs typeface="Calibri"/>
                <a:sym typeface="Calibri"/>
              </a:rPr>
              <a:t>Jaringan </a:t>
            </a:r>
            <a:r>
              <a:rPr b="1" lang="en-GB" sz="1100">
                <a:solidFill>
                  <a:schemeClr val="dk1"/>
                </a:solidFill>
                <a:latin typeface="Calibri"/>
                <a:ea typeface="Calibri"/>
                <a:cs typeface="Calibri"/>
                <a:sym typeface="Calibri"/>
              </a:rPr>
              <a:t>deep and shallow</a:t>
            </a:r>
            <a:r>
              <a:rPr lang="en-GB" sz="1100">
                <a:solidFill>
                  <a:schemeClr val="dk1"/>
                </a:solidFill>
                <a:latin typeface="Calibri"/>
                <a:ea typeface="Calibri"/>
                <a:cs typeface="Calibri"/>
                <a:sym typeface="Calibri"/>
              </a:rPr>
              <a:t> memiliki kedalaman yang tinggi tetapi setiap lapisannya tidak terlalu besar dalam hal jumlah neuron.</a:t>
            </a:r>
            <a:endParaRPr sz="1100">
              <a:solidFill>
                <a:schemeClr val="dk1"/>
              </a:solidFill>
              <a:latin typeface="Calibri"/>
              <a:ea typeface="Calibri"/>
              <a:cs typeface="Calibri"/>
              <a:sym typeface="Calibri"/>
            </a:endParaRPr>
          </a:p>
          <a:p>
            <a:pPr indent="0" lvl="0" marL="0" rtl="0" algn="l">
              <a:spcBef>
                <a:spcPts val="0"/>
              </a:spcBef>
              <a:spcAft>
                <a:spcPts val="0"/>
              </a:spcAft>
              <a:buNone/>
            </a:pPr>
            <a:r>
              <a:t/>
            </a:r>
            <a:endParaRPr b="1"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AutoNum type="alphaLcPeriod"/>
            </a:pPr>
            <a:r>
              <a:rPr b="1" lang="en-GB" sz="1100">
                <a:solidFill>
                  <a:schemeClr val="dk1"/>
                </a:solidFill>
                <a:latin typeface="Calibri"/>
                <a:ea typeface="Calibri"/>
                <a:cs typeface="Calibri"/>
                <a:sym typeface="Calibri"/>
              </a:rPr>
              <a:t>Deep and Wide:</a:t>
            </a:r>
            <a:endParaRPr b="1"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Times New Roman"/>
              <a:buChar char="●"/>
            </a:pPr>
            <a:r>
              <a:rPr b="1" lang="en-GB" sz="1100">
                <a:solidFill>
                  <a:schemeClr val="dk1"/>
                </a:solidFill>
                <a:latin typeface="Calibri"/>
                <a:ea typeface="Calibri"/>
                <a:cs typeface="Calibri"/>
                <a:sym typeface="Calibri"/>
              </a:rPr>
              <a:t>Deep:</a:t>
            </a:r>
            <a:r>
              <a:rPr lang="en-GB" sz="1100">
                <a:solidFill>
                  <a:schemeClr val="dk1"/>
                </a:solidFill>
                <a:latin typeface="Calibri"/>
                <a:ea typeface="Calibri"/>
                <a:cs typeface="Calibri"/>
                <a:sym typeface="Calibri"/>
              </a:rPr>
              <a:t> Jaringan dengan banyak lapisan.</a:t>
            </a:r>
            <a:endParaRPr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Times New Roman"/>
              <a:buChar char="●"/>
            </a:pPr>
            <a:r>
              <a:rPr b="1" lang="en-GB" sz="1100">
                <a:solidFill>
                  <a:schemeClr val="dk1"/>
                </a:solidFill>
                <a:latin typeface="Calibri"/>
                <a:ea typeface="Calibri"/>
                <a:cs typeface="Calibri"/>
                <a:sym typeface="Calibri"/>
              </a:rPr>
              <a:t>Wide:</a:t>
            </a:r>
            <a:r>
              <a:rPr lang="en-GB" sz="1100">
                <a:solidFill>
                  <a:schemeClr val="dk1"/>
                </a:solidFill>
                <a:latin typeface="Calibri"/>
                <a:ea typeface="Calibri"/>
                <a:cs typeface="Calibri"/>
                <a:sym typeface="Calibri"/>
              </a:rPr>
              <a:t> Jaringan dengan banyak neuron di setiap lapisan.</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GB" sz="1100">
                <a:solidFill>
                  <a:schemeClr val="dk1"/>
                </a:solidFill>
                <a:latin typeface="Calibri"/>
                <a:ea typeface="Calibri"/>
                <a:cs typeface="Calibri"/>
                <a:sym typeface="Calibri"/>
              </a:rPr>
              <a:t>Jaringan </a:t>
            </a:r>
            <a:r>
              <a:rPr b="1" lang="en-GB" sz="1100">
                <a:solidFill>
                  <a:schemeClr val="dk1"/>
                </a:solidFill>
                <a:latin typeface="Calibri"/>
                <a:ea typeface="Calibri"/>
                <a:cs typeface="Calibri"/>
                <a:sym typeface="Calibri"/>
              </a:rPr>
              <a:t>deep and wide</a:t>
            </a:r>
            <a:r>
              <a:rPr lang="en-GB" sz="1100">
                <a:solidFill>
                  <a:schemeClr val="dk1"/>
                </a:solidFill>
                <a:latin typeface="Calibri"/>
                <a:ea typeface="Calibri"/>
                <a:cs typeface="Calibri"/>
                <a:sym typeface="Calibri"/>
              </a:rPr>
              <a:t> memiliki kapasitas tinggi baik dalam hal kedalaman maupun lebar, memungkinkan mereka untuk menangkap pola yang kompleks dengan representasi yang mendalam dan fitur yang banyak.</a:t>
            </a:r>
            <a:endParaRPr b="1" sz="1100">
              <a:solidFill>
                <a:srgbClr val="111111"/>
              </a:solidFill>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7"/>
          <p:cNvSpPr txBox="1"/>
          <p:nvPr>
            <p:ph type="title"/>
          </p:nvPr>
        </p:nvSpPr>
        <p:spPr>
          <a:xfrm>
            <a:off x="311700" y="21330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Feature Engineering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8"/>
          <p:cNvSpPr txBox="1"/>
          <p:nvPr>
            <p:ph type="title"/>
          </p:nvPr>
        </p:nvSpPr>
        <p:spPr>
          <a:xfrm>
            <a:off x="311700" y="21330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Feature Addition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9"/>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Lag Feature Addition</a:t>
            </a:r>
            <a:endParaRPr sz="2600"/>
          </a:p>
        </p:txBody>
      </p:sp>
      <p:sp>
        <p:nvSpPr>
          <p:cNvPr id="225" name="Google Shape;225;p39"/>
          <p:cNvSpPr txBox="1"/>
          <p:nvPr>
            <p:ph idx="1" type="body"/>
          </p:nvPr>
        </p:nvSpPr>
        <p:spPr>
          <a:xfrm>
            <a:off x="368400" y="628575"/>
            <a:ext cx="8232600" cy="43917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AutoNum type="alphaUcPeriod"/>
            </a:pPr>
            <a:r>
              <a:rPr b="1" lang="en-GB" sz="1000">
                <a:solidFill>
                  <a:schemeClr val="dk1"/>
                </a:solidFill>
              </a:rPr>
              <a:t>Autocorrelation Function (ACF)</a:t>
            </a:r>
            <a:r>
              <a:rPr lang="en-GB" sz="1000">
                <a:solidFill>
                  <a:schemeClr val="dk1"/>
                </a:solidFill>
              </a:rPr>
              <a:t>:</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Langkah-langkah</a:t>
            </a:r>
            <a:r>
              <a:rPr lang="en-GB" sz="1000">
                <a:solidFill>
                  <a:schemeClr val="dk1"/>
                </a:solidFill>
              </a:rPr>
              <a:t>:</a:t>
            </a:r>
            <a:endParaRPr sz="1000">
              <a:solidFill>
                <a:schemeClr val="dk1"/>
              </a:solidFill>
            </a:endParaRPr>
          </a:p>
          <a:p>
            <a:pPr indent="-292100" lvl="1" marL="914400" rtl="0" algn="l">
              <a:spcBef>
                <a:spcPts val="0"/>
              </a:spcBef>
              <a:spcAft>
                <a:spcPts val="0"/>
              </a:spcAft>
              <a:buClr>
                <a:schemeClr val="dk1"/>
              </a:buClr>
              <a:buSzPts val="1000"/>
              <a:buAutoNum type="arabicPeriod"/>
            </a:pPr>
            <a:r>
              <a:rPr b="1" lang="en-GB" sz="1000">
                <a:solidFill>
                  <a:schemeClr val="dk1"/>
                </a:solidFill>
              </a:rPr>
              <a:t>Hitung ACF</a:t>
            </a:r>
            <a:r>
              <a:rPr lang="en-GB" sz="1000">
                <a:solidFill>
                  <a:schemeClr val="dk1"/>
                </a:solidFill>
              </a:rPr>
              <a:t>: Untuk mengukur korelasi antara nilai saat ini dengan nilai-nilai sebelumnya pada berbagai lag.</a:t>
            </a:r>
            <a:endParaRPr sz="1000">
              <a:solidFill>
                <a:schemeClr val="dk1"/>
              </a:solidFill>
            </a:endParaRPr>
          </a:p>
          <a:p>
            <a:pPr indent="-292100" lvl="1" marL="914400" rtl="0" algn="l">
              <a:spcBef>
                <a:spcPts val="0"/>
              </a:spcBef>
              <a:spcAft>
                <a:spcPts val="0"/>
              </a:spcAft>
              <a:buClr>
                <a:schemeClr val="dk1"/>
              </a:buClr>
              <a:buSzPts val="1000"/>
              <a:buAutoNum type="arabicPeriod"/>
            </a:pPr>
            <a:r>
              <a:rPr b="1" lang="en-GB" sz="1000">
                <a:solidFill>
                  <a:schemeClr val="dk1"/>
                </a:solidFill>
              </a:rPr>
              <a:t>Plot ACF</a:t>
            </a:r>
            <a:r>
              <a:rPr lang="en-GB" sz="1000">
                <a:solidFill>
                  <a:schemeClr val="dk1"/>
                </a:solidFill>
              </a:rPr>
              <a:t>: Plot ACF untuk visualisasi korelasi. Pada plot ini, sumbu x menunjukkan lag, dan sumbu y menunjukkan nilai korelasi.</a:t>
            </a:r>
            <a:endParaRPr sz="1000">
              <a:solidFill>
                <a:schemeClr val="dk1"/>
              </a:solidFill>
            </a:endParaRPr>
          </a:p>
          <a:p>
            <a:pPr indent="-292100" lvl="1" marL="914400" rtl="0" algn="l">
              <a:spcBef>
                <a:spcPts val="0"/>
              </a:spcBef>
              <a:spcAft>
                <a:spcPts val="0"/>
              </a:spcAft>
              <a:buClr>
                <a:schemeClr val="dk1"/>
              </a:buClr>
              <a:buSzPts val="1000"/>
              <a:buAutoNum type="arabicPeriod"/>
            </a:pPr>
            <a:r>
              <a:rPr b="1" lang="en-GB" sz="1000">
                <a:solidFill>
                  <a:schemeClr val="dk1"/>
                </a:solidFill>
              </a:rPr>
              <a:t>Identifikasi Lag Signifikan</a:t>
            </a:r>
            <a:r>
              <a:rPr lang="en-GB" sz="1000">
                <a:solidFill>
                  <a:schemeClr val="dk1"/>
                </a:solidFill>
              </a:rPr>
              <a:t>: Cari lag yang memiliki nilai korelasi tinggi (biasanya di atas batas kritis pada plot). Lag ini adalah kandidat kuat untuk ditambahkan sebagai fitur.</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Tujuan</a:t>
            </a:r>
            <a:r>
              <a:rPr lang="en-GB" sz="1000">
                <a:solidFill>
                  <a:schemeClr val="dk1"/>
                </a:solidFill>
              </a:rPr>
              <a:t>: ACF membantu dalam mengidentifikasi pola musiman atau tren yang mungkin ada dalam data time series. Lag yang memiliki korelasi tinggi dapat menunjukkan adanya hubungan signifikan antara nilai saat ini dan masa lalu.</a:t>
            </a:r>
            <a:endParaRPr sz="1000">
              <a:solidFill>
                <a:schemeClr val="dk1"/>
              </a:solidFill>
            </a:endParaRPr>
          </a:p>
          <a:p>
            <a:pPr indent="0" lvl="0" marL="45720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rPr b="1" lang="en-GB" sz="1000">
                <a:solidFill>
                  <a:schemeClr val="dk1"/>
                </a:solidFill>
              </a:rPr>
              <a:t>  B.    Partial Autocorrelation Function (PACF)</a:t>
            </a:r>
            <a:r>
              <a:rPr lang="en-GB" sz="1000">
                <a:solidFill>
                  <a:schemeClr val="dk1"/>
                </a:solidFill>
              </a:rPr>
              <a:t>:</a:t>
            </a:r>
            <a:endParaRPr sz="1000">
              <a:solidFill>
                <a:schemeClr val="dk1"/>
              </a:solidFill>
            </a:endParaRPr>
          </a:p>
          <a:p>
            <a:pPr indent="-292100" lvl="0" marL="457200" rtl="0" algn="l">
              <a:spcBef>
                <a:spcPts val="1200"/>
              </a:spcBef>
              <a:spcAft>
                <a:spcPts val="0"/>
              </a:spcAft>
              <a:buClr>
                <a:schemeClr val="dk1"/>
              </a:buClr>
              <a:buSzPts val="1000"/>
              <a:buChar char="●"/>
            </a:pPr>
            <a:r>
              <a:rPr b="1" lang="en-GB" sz="1000">
                <a:solidFill>
                  <a:schemeClr val="dk1"/>
                </a:solidFill>
              </a:rPr>
              <a:t>Langkah-langkah</a:t>
            </a:r>
            <a:r>
              <a:rPr lang="en-GB" sz="1000">
                <a:solidFill>
                  <a:schemeClr val="dk1"/>
                </a:solidFill>
              </a:rPr>
              <a:t>:</a:t>
            </a:r>
            <a:endParaRPr sz="1000">
              <a:solidFill>
                <a:schemeClr val="dk1"/>
              </a:solidFill>
            </a:endParaRPr>
          </a:p>
          <a:p>
            <a:pPr indent="-292100" lvl="1" marL="914400" rtl="0" algn="l">
              <a:spcBef>
                <a:spcPts val="0"/>
              </a:spcBef>
              <a:spcAft>
                <a:spcPts val="0"/>
              </a:spcAft>
              <a:buClr>
                <a:schemeClr val="dk1"/>
              </a:buClr>
              <a:buSzPts val="1000"/>
              <a:buAutoNum type="arabicPeriod"/>
            </a:pPr>
            <a:r>
              <a:rPr b="1" lang="en-GB" sz="1000">
                <a:solidFill>
                  <a:schemeClr val="dk1"/>
                </a:solidFill>
              </a:rPr>
              <a:t>Hitung PACF</a:t>
            </a:r>
            <a:r>
              <a:rPr lang="en-GB" sz="1000">
                <a:solidFill>
                  <a:schemeClr val="dk1"/>
                </a:solidFill>
              </a:rPr>
              <a:t>: Untuk mengukur korelasi antara nilai saat ini dan nilai masa lalu, sambil mengabaikan pengaruh lag lainnya.</a:t>
            </a:r>
            <a:endParaRPr sz="1000">
              <a:solidFill>
                <a:schemeClr val="dk1"/>
              </a:solidFill>
            </a:endParaRPr>
          </a:p>
          <a:p>
            <a:pPr indent="-292100" lvl="1" marL="914400" rtl="0" algn="l">
              <a:spcBef>
                <a:spcPts val="0"/>
              </a:spcBef>
              <a:spcAft>
                <a:spcPts val="0"/>
              </a:spcAft>
              <a:buClr>
                <a:schemeClr val="dk1"/>
              </a:buClr>
              <a:buSzPts val="1000"/>
              <a:buAutoNum type="arabicPeriod"/>
            </a:pPr>
            <a:r>
              <a:rPr b="1" lang="en-GB" sz="1000">
                <a:solidFill>
                  <a:schemeClr val="dk1"/>
                </a:solidFill>
              </a:rPr>
              <a:t>Plot PACF</a:t>
            </a:r>
            <a:r>
              <a:rPr lang="en-GB" sz="1000">
                <a:solidFill>
                  <a:schemeClr val="dk1"/>
                </a:solidFill>
              </a:rPr>
              <a:t>: Plot PACF untuk visualisasi korelasi parsial. Sumbu x menunjukkan lag, dan sumbu y menunjukkan nilai korelasi parsial.</a:t>
            </a:r>
            <a:endParaRPr sz="1000">
              <a:solidFill>
                <a:schemeClr val="dk1"/>
              </a:solidFill>
            </a:endParaRPr>
          </a:p>
          <a:p>
            <a:pPr indent="-292100" lvl="1" marL="914400" rtl="0" algn="l">
              <a:spcBef>
                <a:spcPts val="0"/>
              </a:spcBef>
              <a:spcAft>
                <a:spcPts val="0"/>
              </a:spcAft>
              <a:buClr>
                <a:schemeClr val="dk1"/>
              </a:buClr>
              <a:buSzPts val="1000"/>
              <a:buAutoNum type="arabicPeriod"/>
            </a:pPr>
            <a:r>
              <a:rPr b="1" lang="en-GB" sz="1000">
                <a:solidFill>
                  <a:schemeClr val="dk1"/>
                </a:solidFill>
              </a:rPr>
              <a:t>Identifikasi Lag Signifikan</a:t>
            </a:r>
            <a:r>
              <a:rPr lang="en-GB" sz="1000">
                <a:solidFill>
                  <a:schemeClr val="dk1"/>
                </a:solidFill>
              </a:rPr>
              <a:t>: Cari lag yang memiliki nilai korelasi parsial tinggi (biasanya di atas batas kritis pada plot). Lag ini menunjukkan hubungan langsung dengan nilai saat ini, mengesampingkan pengaruh lag antara.</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Tujuan</a:t>
            </a:r>
            <a:r>
              <a:rPr lang="en-GB" sz="1000">
                <a:solidFill>
                  <a:schemeClr val="dk1"/>
                </a:solidFill>
              </a:rPr>
              <a:t>: PACF membantu mengidentifikasi lag yang benar-benar memiliki pengaruh langsung terhadap nilai saat ini tanpa campur tangan dari lag lainnya.</a:t>
            </a:r>
            <a:endParaRPr sz="1000">
              <a:solidFill>
                <a:schemeClr val="dk1"/>
              </a:solidFill>
            </a:endParaRPr>
          </a:p>
          <a:p>
            <a:pPr indent="0" lvl="0" marL="0" rtl="0" algn="l">
              <a:spcBef>
                <a:spcPts val="1200"/>
              </a:spcBef>
              <a:spcAft>
                <a:spcPts val="0"/>
              </a:spcAft>
              <a:buNone/>
            </a:pPr>
            <a:r>
              <a:t/>
            </a:r>
            <a:endParaRPr b="1" sz="10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0"/>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Plot ACF dan PACF</a:t>
            </a:r>
            <a:endParaRPr/>
          </a:p>
        </p:txBody>
      </p:sp>
      <p:pic>
        <p:nvPicPr>
          <p:cNvPr id="231" name="Google Shape;231;p40"/>
          <p:cNvPicPr preferRelativeResize="0"/>
          <p:nvPr/>
        </p:nvPicPr>
        <p:blipFill>
          <a:blip r:embed="rId3">
            <a:alphaModFix/>
          </a:blip>
          <a:stretch>
            <a:fillRect/>
          </a:stretch>
        </p:blipFill>
        <p:spPr>
          <a:xfrm>
            <a:off x="2098050" y="971750"/>
            <a:ext cx="5310972" cy="3820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1"/>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Lag Feature Addition</a:t>
            </a:r>
            <a:endParaRPr sz="2600"/>
          </a:p>
        </p:txBody>
      </p:sp>
      <p:sp>
        <p:nvSpPr>
          <p:cNvPr id="237" name="Google Shape;237;p41"/>
          <p:cNvSpPr txBox="1"/>
          <p:nvPr>
            <p:ph idx="1" type="body"/>
          </p:nvPr>
        </p:nvSpPr>
        <p:spPr>
          <a:xfrm>
            <a:off x="368400" y="628575"/>
            <a:ext cx="8232600" cy="3372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GB" sz="1100">
                <a:solidFill>
                  <a:schemeClr val="dk1"/>
                </a:solidFill>
              </a:rPr>
              <a:t>Saat mengolah data </a:t>
            </a:r>
            <a:r>
              <a:rPr b="1" lang="en-GB" sz="1100">
                <a:solidFill>
                  <a:schemeClr val="dk1"/>
                </a:solidFill>
              </a:rPr>
              <a:t>lag feature</a:t>
            </a:r>
            <a:r>
              <a:rPr lang="en-GB" sz="1100">
                <a:solidFill>
                  <a:schemeClr val="dk1"/>
                </a:solidFill>
              </a:rPr>
              <a:t>, keberadaan nilai NaN (Not a Number) bisa menjadi masalah yang perlu ditangani dengan baik. Berikut adalah beberapa pendekatan yang dapat kamu pertimbangkan untuk mengatasi nilai NaN dalam lag feature:</a:t>
            </a:r>
            <a:endParaRPr sz="1100">
              <a:solidFill>
                <a:schemeClr val="dk1"/>
              </a:solidFill>
            </a:endParaRPr>
          </a:p>
          <a:p>
            <a:pPr indent="-298450" lvl="0" marL="457200" rtl="0" algn="l">
              <a:spcBef>
                <a:spcPts val="1200"/>
              </a:spcBef>
              <a:spcAft>
                <a:spcPts val="0"/>
              </a:spcAft>
              <a:buClr>
                <a:schemeClr val="dk1"/>
              </a:buClr>
              <a:buSzPts val="1100"/>
              <a:buAutoNum type="arabicPeriod"/>
            </a:pPr>
            <a:r>
              <a:rPr b="1" lang="en-GB" sz="1100">
                <a:solidFill>
                  <a:schemeClr val="dk1"/>
                </a:solidFill>
              </a:rPr>
              <a:t>Menghapus Baris dengan NaN</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Pro</a:t>
            </a:r>
            <a:r>
              <a:rPr lang="en-GB" sz="1100">
                <a:solidFill>
                  <a:schemeClr val="dk1"/>
                </a:solidFill>
              </a:rPr>
              <a:t>: Menghapus baris yang mengandung NaN dapat menghindari masalah yang mungkin timbul akibat data yang hilang.</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Kontra</a:t>
            </a:r>
            <a:r>
              <a:rPr lang="en-GB" sz="1100">
                <a:solidFill>
                  <a:schemeClr val="dk1"/>
                </a:solidFill>
              </a:rPr>
              <a:t>: Jika terdapat banyak nilai NaN, menghapus baris dapat menyebabkan hilangnya banyak data yang berharga dan berdampak pada performa model.</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GB" sz="1100">
                <a:solidFill>
                  <a:schemeClr val="dk1"/>
                </a:solidFill>
              </a:rPr>
              <a:t>Imputasi Nilai</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Metode Sederhana</a:t>
            </a:r>
            <a:r>
              <a:rPr lang="en-GB" sz="1100">
                <a:solidFill>
                  <a:schemeClr val="dk1"/>
                </a:solidFill>
              </a:rPr>
              <a:t>:</a:t>
            </a:r>
            <a:endParaRPr sz="1100">
              <a:solidFill>
                <a:schemeClr val="dk1"/>
              </a:solidFill>
            </a:endParaRPr>
          </a:p>
          <a:p>
            <a:pPr indent="-298450" lvl="2" marL="1371600" rtl="0" algn="l">
              <a:spcBef>
                <a:spcPts val="0"/>
              </a:spcBef>
              <a:spcAft>
                <a:spcPts val="0"/>
              </a:spcAft>
              <a:buClr>
                <a:schemeClr val="dk1"/>
              </a:buClr>
              <a:buSzPts val="1100"/>
              <a:buChar char="■"/>
            </a:pPr>
            <a:r>
              <a:rPr lang="en-GB" sz="1100">
                <a:solidFill>
                  <a:schemeClr val="dk1"/>
                </a:solidFill>
              </a:rPr>
              <a:t>Mengisi NaN dengan nilai rata-rata, median, atau modus dari kolom tersebut.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Metode Lanjutan</a:t>
            </a:r>
            <a:r>
              <a:rPr lang="en-GB" sz="1100">
                <a:solidFill>
                  <a:schemeClr val="dk1"/>
                </a:solidFill>
              </a:rPr>
              <a:t>:</a:t>
            </a:r>
            <a:endParaRPr sz="1100">
              <a:solidFill>
                <a:schemeClr val="dk1"/>
              </a:solidFill>
            </a:endParaRPr>
          </a:p>
          <a:p>
            <a:pPr indent="-298450" lvl="2" marL="1371600" rtl="0" algn="l">
              <a:spcBef>
                <a:spcPts val="0"/>
              </a:spcBef>
              <a:spcAft>
                <a:spcPts val="0"/>
              </a:spcAft>
              <a:buClr>
                <a:schemeClr val="dk1"/>
              </a:buClr>
              <a:buSzPts val="1100"/>
              <a:buChar char="■"/>
            </a:pPr>
            <a:r>
              <a:rPr b="1" lang="en-GB" sz="1100">
                <a:solidFill>
                  <a:schemeClr val="dk1"/>
                </a:solidFill>
              </a:rPr>
              <a:t>Forward Fill (ffill)</a:t>
            </a:r>
            <a:r>
              <a:rPr lang="en-GB" sz="1100">
                <a:solidFill>
                  <a:schemeClr val="dk1"/>
                </a:solidFill>
              </a:rPr>
              <a:t>: Mengisi NaN dengan nilai sebelumnya dalam data time series.</a:t>
            </a:r>
            <a:endParaRPr sz="1100">
              <a:solidFill>
                <a:schemeClr val="dk1"/>
              </a:solidFill>
            </a:endParaRPr>
          </a:p>
          <a:p>
            <a:pPr indent="-298450" lvl="2" marL="1371600" rtl="0" algn="l">
              <a:spcBef>
                <a:spcPts val="0"/>
              </a:spcBef>
              <a:spcAft>
                <a:spcPts val="0"/>
              </a:spcAft>
              <a:buClr>
                <a:schemeClr val="dk1"/>
              </a:buClr>
              <a:buSzPts val="1100"/>
              <a:buChar char="■"/>
            </a:pPr>
            <a:r>
              <a:rPr b="1" lang="en-GB" sz="1100">
                <a:solidFill>
                  <a:schemeClr val="dk1"/>
                </a:solidFill>
              </a:rPr>
              <a:t>Backward Fill (bfill)</a:t>
            </a:r>
            <a:r>
              <a:rPr lang="en-GB" sz="1100">
                <a:solidFill>
                  <a:schemeClr val="dk1"/>
                </a:solidFill>
              </a:rPr>
              <a:t>: Mengisi NaN dengan nilai berikutnya dalam data time series.</a:t>
            </a:r>
            <a:endParaRPr sz="1100">
              <a:solidFill>
                <a:schemeClr val="dk1"/>
              </a:solidFill>
            </a:endParaRPr>
          </a:p>
          <a:p>
            <a:pPr indent="-298450" lvl="2" marL="1371600" rtl="0" algn="l">
              <a:spcBef>
                <a:spcPts val="0"/>
              </a:spcBef>
              <a:spcAft>
                <a:spcPts val="0"/>
              </a:spcAft>
              <a:buClr>
                <a:schemeClr val="dk1"/>
              </a:buClr>
              <a:buSzPts val="1100"/>
              <a:buChar char="■"/>
            </a:pPr>
            <a:r>
              <a:rPr b="1" lang="en-GB" sz="1100">
                <a:solidFill>
                  <a:schemeClr val="dk1"/>
                </a:solidFill>
              </a:rPr>
              <a:t>Interpolasi</a:t>
            </a:r>
            <a:r>
              <a:rPr lang="en-GB" sz="1100">
                <a:solidFill>
                  <a:schemeClr val="dk1"/>
                </a:solidFill>
              </a:rPr>
              <a:t>: Menggunakan interpolasi linear atau metode interpolasi lainnya untuk memperkirakan nilai yang hilang.</a:t>
            </a:r>
            <a:endParaRPr sz="1100">
              <a:solidFill>
                <a:schemeClr val="dk1"/>
              </a:solidFill>
            </a:endParaRPr>
          </a:p>
          <a:p>
            <a:pPr indent="0" lvl="0" marL="0" rtl="0" algn="l">
              <a:spcBef>
                <a:spcPts val="1200"/>
              </a:spcBef>
              <a:spcAft>
                <a:spcPts val="0"/>
              </a:spcAft>
              <a:buNone/>
            </a:pPr>
            <a:r>
              <a:t/>
            </a:r>
            <a:endParaRPr b="1" sz="1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Fungsi Sigmoid</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Fungsi sigmoid adalah fungsi aktivasi yang umum digunakan dalam model regresi logistik, dimana fungsi ini mengubah inputnya menjadi nilai antara 0 dan 1</a:t>
            </a:r>
            <a:endParaRPr/>
          </a:p>
        </p:txBody>
      </p:sp>
      <p:pic>
        <p:nvPicPr>
          <p:cNvPr id="69" name="Google Shape;69;p15"/>
          <p:cNvPicPr preferRelativeResize="0"/>
          <p:nvPr/>
        </p:nvPicPr>
        <p:blipFill>
          <a:blip r:embed="rId3">
            <a:alphaModFix/>
          </a:blip>
          <a:stretch>
            <a:fillRect/>
          </a:stretch>
        </p:blipFill>
        <p:spPr>
          <a:xfrm>
            <a:off x="1810522" y="2459747"/>
            <a:ext cx="4181100" cy="1443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solidFill>
                  <a:srgbClr val="111111"/>
                </a:solidFill>
                <a:highlight>
                  <a:srgbClr val="FFFFFF"/>
                </a:highlight>
              </a:rPr>
              <a:t>Interpolasi</a:t>
            </a:r>
            <a:endParaRPr sz="2500"/>
          </a:p>
        </p:txBody>
      </p:sp>
      <p:pic>
        <p:nvPicPr>
          <p:cNvPr id="243" name="Google Shape;243;p42"/>
          <p:cNvPicPr preferRelativeResize="0"/>
          <p:nvPr/>
        </p:nvPicPr>
        <p:blipFill>
          <a:blip r:embed="rId3">
            <a:alphaModFix/>
          </a:blip>
          <a:stretch>
            <a:fillRect/>
          </a:stretch>
        </p:blipFill>
        <p:spPr>
          <a:xfrm>
            <a:off x="1962150" y="1666875"/>
            <a:ext cx="5219700" cy="1809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3"/>
          <p:cNvSpPr txBox="1"/>
          <p:nvPr>
            <p:ph type="title"/>
          </p:nvPr>
        </p:nvSpPr>
        <p:spPr>
          <a:xfrm>
            <a:off x="3879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Rolling Window</a:t>
            </a:r>
            <a:endParaRPr sz="2600"/>
          </a:p>
        </p:txBody>
      </p:sp>
      <p:sp>
        <p:nvSpPr>
          <p:cNvPr id="249" name="Google Shape;249;p43"/>
          <p:cNvSpPr txBox="1"/>
          <p:nvPr>
            <p:ph idx="1" type="body"/>
          </p:nvPr>
        </p:nvSpPr>
        <p:spPr>
          <a:xfrm>
            <a:off x="368400" y="628575"/>
            <a:ext cx="8232600" cy="4317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GB" sz="1100">
                <a:solidFill>
                  <a:schemeClr val="dk1"/>
                </a:solidFill>
              </a:rPr>
              <a:t>Rolling window</a:t>
            </a:r>
            <a:r>
              <a:rPr lang="en-GB" sz="1100">
                <a:solidFill>
                  <a:schemeClr val="dk1"/>
                </a:solidFill>
              </a:rPr>
              <a:t> adalah teknik yang sangat berguna dalam analisis time series, terutama untuk menghitung statistik atau fitur secara dinamis sepanjang data. Ada beberapa jenis rolling window yang biasa digunakan:</a:t>
            </a:r>
            <a:endParaRPr sz="1100">
              <a:solidFill>
                <a:schemeClr val="dk1"/>
              </a:solidFill>
            </a:endParaRPr>
          </a:p>
          <a:p>
            <a:pPr indent="-298450" lvl="0" marL="457200" rtl="0" algn="l">
              <a:spcBef>
                <a:spcPts val="1200"/>
              </a:spcBef>
              <a:spcAft>
                <a:spcPts val="0"/>
              </a:spcAft>
              <a:buClr>
                <a:schemeClr val="dk1"/>
              </a:buClr>
              <a:buSzPts val="1100"/>
              <a:buAutoNum type="arabicPeriod"/>
            </a:pPr>
            <a:r>
              <a:rPr b="1" lang="en-GB" sz="1100">
                <a:solidFill>
                  <a:schemeClr val="dk1"/>
                </a:solidFill>
              </a:rPr>
              <a:t>Simple Rolling Window</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Menghitung statistik (rata-rata, standar deviasi, maksimum, minimum, dll.) pada jendela waktu yang tetap.</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Contoh: Menghitung rata-rata bergerak selama 7 hari pada data harian.</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GB" sz="1100">
                <a:solidFill>
                  <a:schemeClr val="dk1"/>
                </a:solidFill>
              </a:rPr>
              <a:t>Exponential Moving Average (EMA)</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Memberikan bobot yang lebih besar pada nilai-nilai terbaru dalam perhitungan rata-rata, sehingga lebih responsif terhadap perubahan terkini.</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Bobot menurun secara eksponensial saat data bergerak semakin jauh ke masa lalu.</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GB" sz="1100">
                <a:solidFill>
                  <a:schemeClr val="dk1"/>
                </a:solidFill>
              </a:rPr>
              <a:t>Cumulative Window</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Menghitung statistik kumulatif dari awal time series hingga titik waktu tertentu.</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Contoh: Menghitung rata-rata kumulatif dari hari pertama hingga hari ke-30.</a:t>
            </a:r>
            <a:endParaRPr sz="1100">
              <a:solidFill>
                <a:schemeClr val="dk1"/>
              </a:solidFill>
            </a:endParaRPr>
          </a:p>
          <a:p>
            <a:pPr indent="0" lvl="0" marL="0" rtl="0" algn="l">
              <a:spcBef>
                <a:spcPts val="1200"/>
              </a:spcBef>
              <a:spcAft>
                <a:spcPts val="0"/>
              </a:spcAft>
              <a:buNone/>
            </a:pPr>
            <a:r>
              <a:t/>
            </a:r>
            <a:endParaRPr b="1" sz="1000">
              <a:solidFill>
                <a:schemeClr val="dk1"/>
              </a:solidFill>
            </a:endParaRPr>
          </a:p>
        </p:txBody>
      </p:sp>
      <p:pic>
        <p:nvPicPr>
          <p:cNvPr id="250" name="Google Shape;250;p43"/>
          <p:cNvPicPr preferRelativeResize="0"/>
          <p:nvPr/>
        </p:nvPicPr>
        <p:blipFill>
          <a:blip r:embed="rId3">
            <a:alphaModFix/>
          </a:blip>
          <a:stretch>
            <a:fillRect/>
          </a:stretch>
        </p:blipFill>
        <p:spPr>
          <a:xfrm>
            <a:off x="2078250" y="3223425"/>
            <a:ext cx="5074526" cy="1722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4"/>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Simple dan Cumulative Rolling Window </a:t>
            </a:r>
            <a:endParaRPr/>
          </a:p>
        </p:txBody>
      </p:sp>
      <p:pic>
        <p:nvPicPr>
          <p:cNvPr id="256" name="Google Shape;256;p44"/>
          <p:cNvPicPr preferRelativeResize="0"/>
          <p:nvPr/>
        </p:nvPicPr>
        <p:blipFill>
          <a:blip r:embed="rId3">
            <a:alphaModFix/>
          </a:blip>
          <a:stretch>
            <a:fillRect/>
          </a:stretch>
        </p:blipFill>
        <p:spPr>
          <a:xfrm>
            <a:off x="4576425" y="1373450"/>
            <a:ext cx="4147900" cy="3462976"/>
          </a:xfrm>
          <a:prstGeom prst="rect">
            <a:avLst/>
          </a:prstGeom>
          <a:noFill/>
          <a:ln>
            <a:noFill/>
          </a:ln>
        </p:spPr>
      </p:pic>
      <p:sp>
        <p:nvSpPr>
          <p:cNvPr id="257" name="Google Shape;257;p44"/>
          <p:cNvSpPr txBox="1"/>
          <p:nvPr>
            <p:ph idx="1" type="body"/>
          </p:nvPr>
        </p:nvSpPr>
        <p:spPr>
          <a:xfrm>
            <a:off x="4596925" y="1017250"/>
            <a:ext cx="2853900" cy="3144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b="1" lang="en-GB" sz="1100">
                <a:solidFill>
                  <a:schemeClr val="dk1"/>
                </a:solidFill>
              </a:rPr>
              <a:t>Cumulative </a:t>
            </a:r>
            <a:r>
              <a:rPr b="1" lang="en-GB" sz="1100">
                <a:solidFill>
                  <a:schemeClr val="dk1"/>
                </a:solidFill>
              </a:rPr>
              <a:t>Rolling window</a:t>
            </a:r>
            <a:r>
              <a:rPr lang="en-GB" sz="1100">
                <a:solidFill>
                  <a:schemeClr val="dk1"/>
                </a:solidFill>
              </a:rPr>
              <a:t> </a:t>
            </a:r>
            <a:endParaRPr b="1" sz="1000">
              <a:solidFill>
                <a:schemeClr val="dk1"/>
              </a:solidFill>
            </a:endParaRPr>
          </a:p>
        </p:txBody>
      </p:sp>
      <p:pic>
        <p:nvPicPr>
          <p:cNvPr id="258" name="Google Shape;258;p44"/>
          <p:cNvPicPr preferRelativeResize="0"/>
          <p:nvPr/>
        </p:nvPicPr>
        <p:blipFill>
          <a:blip r:embed="rId4">
            <a:alphaModFix/>
          </a:blip>
          <a:stretch>
            <a:fillRect/>
          </a:stretch>
        </p:blipFill>
        <p:spPr>
          <a:xfrm>
            <a:off x="371125" y="1373450"/>
            <a:ext cx="4083526" cy="3462976"/>
          </a:xfrm>
          <a:prstGeom prst="rect">
            <a:avLst/>
          </a:prstGeom>
          <a:noFill/>
          <a:ln>
            <a:noFill/>
          </a:ln>
        </p:spPr>
      </p:pic>
      <p:sp>
        <p:nvSpPr>
          <p:cNvPr id="259" name="Google Shape;259;p44"/>
          <p:cNvSpPr txBox="1"/>
          <p:nvPr>
            <p:ph idx="1" type="body"/>
          </p:nvPr>
        </p:nvSpPr>
        <p:spPr>
          <a:xfrm>
            <a:off x="371125" y="1059050"/>
            <a:ext cx="2853900" cy="3144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b="1" lang="en-GB" sz="1100">
                <a:solidFill>
                  <a:schemeClr val="dk1"/>
                </a:solidFill>
              </a:rPr>
              <a:t>Simple</a:t>
            </a:r>
            <a:r>
              <a:rPr b="1" lang="en-GB" sz="1100">
                <a:solidFill>
                  <a:schemeClr val="dk1"/>
                </a:solidFill>
              </a:rPr>
              <a:t> Rolling window</a:t>
            </a:r>
            <a:r>
              <a:rPr lang="en-GB" sz="1100">
                <a:solidFill>
                  <a:schemeClr val="dk1"/>
                </a:solidFill>
              </a:rPr>
              <a:t> </a:t>
            </a:r>
            <a:endParaRPr b="1" sz="10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solidFill>
                  <a:srgbClr val="111111"/>
                </a:solidFill>
                <a:highlight>
                  <a:srgbClr val="FFFFFF"/>
                </a:highlight>
              </a:rPr>
              <a:t>Exponential Moving Average (EMA) </a:t>
            </a:r>
            <a:endParaRPr sz="2500"/>
          </a:p>
        </p:txBody>
      </p:sp>
      <p:pic>
        <p:nvPicPr>
          <p:cNvPr id="265" name="Google Shape;265;p45"/>
          <p:cNvPicPr preferRelativeResize="0"/>
          <p:nvPr/>
        </p:nvPicPr>
        <p:blipFill>
          <a:blip r:embed="rId3">
            <a:alphaModFix/>
          </a:blip>
          <a:stretch>
            <a:fillRect/>
          </a:stretch>
        </p:blipFill>
        <p:spPr>
          <a:xfrm>
            <a:off x="427225" y="1201525"/>
            <a:ext cx="8225001" cy="2834750"/>
          </a:xfrm>
          <a:prstGeom prst="rect">
            <a:avLst/>
          </a:prstGeom>
          <a:noFill/>
          <a:ln>
            <a:noFill/>
          </a:ln>
        </p:spPr>
      </p:pic>
      <p:pic>
        <p:nvPicPr>
          <p:cNvPr id="266" name="Google Shape;266;p45"/>
          <p:cNvPicPr preferRelativeResize="0"/>
          <p:nvPr/>
        </p:nvPicPr>
        <p:blipFill>
          <a:blip r:embed="rId4">
            <a:alphaModFix/>
          </a:blip>
          <a:stretch>
            <a:fillRect/>
          </a:stretch>
        </p:blipFill>
        <p:spPr>
          <a:xfrm>
            <a:off x="1962150" y="1666875"/>
            <a:ext cx="5219700" cy="1809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46"/>
          <p:cNvPicPr preferRelativeResize="0"/>
          <p:nvPr/>
        </p:nvPicPr>
        <p:blipFill>
          <a:blip r:embed="rId3">
            <a:alphaModFix/>
          </a:blip>
          <a:stretch>
            <a:fillRect/>
          </a:stretch>
        </p:blipFill>
        <p:spPr>
          <a:xfrm>
            <a:off x="435100" y="721000"/>
            <a:ext cx="4229374" cy="3975776"/>
          </a:xfrm>
          <a:prstGeom prst="rect">
            <a:avLst/>
          </a:prstGeom>
          <a:noFill/>
          <a:ln>
            <a:noFill/>
          </a:ln>
        </p:spPr>
      </p:pic>
      <p:pic>
        <p:nvPicPr>
          <p:cNvPr id="272" name="Google Shape;272;p46"/>
          <p:cNvPicPr preferRelativeResize="0"/>
          <p:nvPr/>
        </p:nvPicPr>
        <p:blipFill>
          <a:blip r:embed="rId4">
            <a:alphaModFix/>
          </a:blip>
          <a:stretch>
            <a:fillRect/>
          </a:stretch>
        </p:blipFill>
        <p:spPr>
          <a:xfrm>
            <a:off x="4870000" y="689600"/>
            <a:ext cx="3994674" cy="4158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7"/>
          <p:cNvSpPr txBox="1"/>
          <p:nvPr>
            <p:ph type="title"/>
          </p:nvPr>
        </p:nvSpPr>
        <p:spPr>
          <a:xfrm>
            <a:off x="3879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Rolling Window</a:t>
            </a:r>
            <a:endParaRPr/>
          </a:p>
        </p:txBody>
      </p:sp>
      <p:sp>
        <p:nvSpPr>
          <p:cNvPr id="278" name="Google Shape;278;p47"/>
          <p:cNvSpPr txBox="1"/>
          <p:nvPr>
            <p:ph idx="1" type="body"/>
          </p:nvPr>
        </p:nvSpPr>
        <p:spPr>
          <a:xfrm>
            <a:off x="368400" y="628575"/>
            <a:ext cx="8232600" cy="4317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GB" sz="1100">
                <a:solidFill>
                  <a:schemeClr val="dk1"/>
                </a:solidFill>
              </a:rPr>
              <a:t>Penggunaan </a:t>
            </a:r>
            <a:r>
              <a:rPr b="1" lang="en-GB" sz="1100">
                <a:solidFill>
                  <a:schemeClr val="dk1"/>
                </a:solidFill>
              </a:rPr>
              <a:t>rolling window</a:t>
            </a:r>
            <a:r>
              <a:rPr lang="en-GB" sz="1100">
                <a:solidFill>
                  <a:schemeClr val="dk1"/>
                </a:solidFill>
              </a:rPr>
              <a:t> untuk menghitung rata-rata, standar deviasi, maksimum, dan minimum sangat bergantung pada tujuan analisis dan sifat data yang dianalisis. Berikut adalah beberapa panduan umum untuk menentukan penggunaan masing-masing:</a:t>
            </a:r>
            <a:endParaRPr sz="1100">
              <a:solidFill>
                <a:schemeClr val="dk1"/>
              </a:solidFill>
            </a:endParaRPr>
          </a:p>
          <a:p>
            <a:pPr indent="-298450" lvl="0" marL="457200" rtl="0" algn="l">
              <a:spcBef>
                <a:spcPts val="1200"/>
              </a:spcBef>
              <a:spcAft>
                <a:spcPts val="0"/>
              </a:spcAft>
              <a:buClr>
                <a:schemeClr val="dk1"/>
              </a:buClr>
              <a:buSzPts val="1100"/>
              <a:buAutoNum type="arabicPeriod"/>
            </a:pPr>
            <a:r>
              <a:rPr b="1" lang="en-GB" sz="1100">
                <a:solidFill>
                  <a:schemeClr val="dk1"/>
                </a:solidFill>
              </a:rPr>
              <a:t>Rolling Average (Rata-rata Bergerak)</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Kapan Digunakan</a:t>
            </a:r>
            <a:r>
              <a:rPr lang="en-GB" sz="1100">
                <a:solidFill>
                  <a:schemeClr val="dk1"/>
                </a:solidFill>
              </a:rPr>
              <a:t>: Untuk menghaluskan fluktuasi data dan mengidentifikasi tren jangka panjang.</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Contoh Penggunaan</a:t>
            </a:r>
            <a:r>
              <a:rPr lang="en-GB" sz="1100">
                <a:solidFill>
                  <a:schemeClr val="dk1"/>
                </a:solidFill>
              </a:rPr>
              <a:t>: Menganalisis penjualan mingguan untuk mengidentifikasi tren penjualan yang stabil tanpa terpengaruh oleh fluktuasi harian.</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GB" sz="1100">
                <a:solidFill>
                  <a:schemeClr val="dk1"/>
                </a:solidFill>
              </a:rPr>
              <a:t>Rolling Standard Deviation (Standar Deviasi Bergerak)</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Kapan Digunakan</a:t>
            </a:r>
            <a:r>
              <a:rPr lang="en-GB" sz="1100">
                <a:solidFill>
                  <a:schemeClr val="dk1"/>
                </a:solidFill>
              </a:rPr>
              <a:t>: Untuk mengukur volatilitas atau variabilitas data dalam jangka waktu tertentu.</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Contoh Penggunaan</a:t>
            </a:r>
            <a:r>
              <a:rPr lang="en-GB" sz="1100">
                <a:solidFill>
                  <a:schemeClr val="dk1"/>
                </a:solidFill>
              </a:rPr>
              <a:t>: Menganalisis volatilitas harga saham dalam jangka waktu tertentu untuk mengukur risiko investasi.</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GB" sz="1100">
                <a:solidFill>
                  <a:schemeClr val="dk1"/>
                </a:solidFill>
              </a:rPr>
              <a:t>Rolling Maximum (Maksimum Bergerak)</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Kapan Digunakan</a:t>
            </a:r>
            <a:r>
              <a:rPr lang="en-GB" sz="1100">
                <a:solidFill>
                  <a:schemeClr val="dk1"/>
                </a:solidFill>
              </a:rPr>
              <a:t>: Untuk mengidentifikasi nilai maksimum dalam jangka waktu tertentu.</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Contoh Penggunaan</a:t>
            </a:r>
            <a:r>
              <a:rPr lang="en-GB" sz="1100">
                <a:solidFill>
                  <a:schemeClr val="dk1"/>
                </a:solidFill>
              </a:rPr>
              <a:t>: Melihat puncak penjualan harian dalam jangka waktu seminggu untuk memahami kapan penjualan mencapai titik tertinggi.</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GB" sz="1100">
                <a:solidFill>
                  <a:schemeClr val="dk1"/>
                </a:solidFill>
              </a:rPr>
              <a:t>Rolling Minimum (Minimum Bergerak)</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Kapan Digunakan</a:t>
            </a:r>
            <a:r>
              <a:rPr lang="en-GB" sz="1100">
                <a:solidFill>
                  <a:schemeClr val="dk1"/>
                </a:solidFill>
              </a:rPr>
              <a:t>: Untuk mengidentifikasi nilai minimum dalam jangka waktu tertentu.</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Contoh Penggunaan</a:t>
            </a:r>
            <a:r>
              <a:rPr lang="en-GB" sz="1100">
                <a:solidFill>
                  <a:schemeClr val="dk1"/>
                </a:solidFill>
              </a:rPr>
              <a:t>: Melihat titik terendah harga komoditas dalam jangka waktu bulanan untuk analisis harga dasar.</a:t>
            </a:r>
            <a:endParaRPr b="1" sz="11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8"/>
          <p:cNvSpPr txBox="1"/>
          <p:nvPr>
            <p:ph type="title"/>
          </p:nvPr>
        </p:nvSpPr>
        <p:spPr>
          <a:xfrm>
            <a:off x="3879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Cross Feature</a:t>
            </a:r>
            <a:endParaRPr/>
          </a:p>
        </p:txBody>
      </p:sp>
      <p:sp>
        <p:nvSpPr>
          <p:cNvPr id="284" name="Google Shape;284;p48"/>
          <p:cNvSpPr txBox="1"/>
          <p:nvPr>
            <p:ph idx="1" type="body"/>
          </p:nvPr>
        </p:nvSpPr>
        <p:spPr>
          <a:xfrm>
            <a:off x="368400" y="628575"/>
            <a:ext cx="8232600" cy="4317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000">
                <a:solidFill>
                  <a:schemeClr val="dk1"/>
                </a:solidFill>
              </a:rPr>
              <a:t>Cross feature addition</a:t>
            </a:r>
            <a:r>
              <a:rPr lang="en-GB" sz="1000">
                <a:solidFill>
                  <a:schemeClr val="dk1"/>
                </a:solidFill>
              </a:rPr>
              <a:t> adalah teknik feature engineering di mana kamu membuat fitur baru dengan menggabungkan dua atau lebih fitur yang ada. Ini bisa dilakukan melalui operasi matematika sederhana seperti penjumlahan, perkalian, atau kombinasi lainnya.</a:t>
            </a:r>
            <a:endParaRPr sz="1000">
              <a:solidFill>
                <a:schemeClr val="dk1"/>
              </a:solidFill>
            </a:endParaRPr>
          </a:p>
          <a:p>
            <a:pPr indent="0" lvl="0" marL="0" rtl="0" algn="l">
              <a:spcBef>
                <a:spcPts val="1400"/>
              </a:spcBef>
              <a:spcAft>
                <a:spcPts val="0"/>
              </a:spcAft>
              <a:buClr>
                <a:schemeClr val="dk1"/>
              </a:buClr>
              <a:buSzPts val="1100"/>
              <a:buFont typeface="Arial"/>
              <a:buNone/>
            </a:pPr>
            <a:r>
              <a:rPr b="1" lang="en-GB" sz="1000">
                <a:solidFill>
                  <a:schemeClr val="dk1"/>
                </a:solidFill>
              </a:rPr>
              <a:t>Langkah-langkah Cross Feature Addition:</a:t>
            </a:r>
            <a:endParaRPr b="1" sz="1000">
              <a:solidFill>
                <a:schemeClr val="dk1"/>
              </a:solidFill>
            </a:endParaRPr>
          </a:p>
          <a:p>
            <a:pPr indent="-292100" lvl="0" marL="457200" rtl="0" algn="l">
              <a:spcBef>
                <a:spcPts val="1200"/>
              </a:spcBef>
              <a:spcAft>
                <a:spcPts val="0"/>
              </a:spcAft>
              <a:buClr>
                <a:schemeClr val="dk1"/>
              </a:buClr>
              <a:buSzPts val="1000"/>
              <a:buAutoNum type="arabicPeriod"/>
            </a:pPr>
            <a:r>
              <a:rPr b="1" lang="en-GB" sz="1000">
                <a:solidFill>
                  <a:schemeClr val="dk1"/>
                </a:solidFill>
              </a:rPr>
              <a:t>Penjumlahan Fitur (Sales + Price)</a:t>
            </a:r>
            <a:r>
              <a:rPr lang="en-GB" sz="1000">
                <a:solidFill>
                  <a:schemeClr val="dk1"/>
                </a:solidFill>
              </a:rPr>
              <a:t>:</a:t>
            </a:r>
            <a:endParaRPr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Tambahkan kolom baru yang merupakan hasil penjumlahan dari penjualan dan harga</a:t>
            </a:r>
            <a:endParaRPr sz="1000">
              <a:solidFill>
                <a:schemeClr val="dk1"/>
              </a:solidFill>
            </a:endParaRPr>
          </a:p>
          <a:p>
            <a:pPr indent="-292100" lvl="0" marL="457200" rtl="0" algn="l">
              <a:spcBef>
                <a:spcPts val="0"/>
              </a:spcBef>
              <a:spcAft>
                <a:spcPts val="0"/>
              </a:spcAft>
              <a:buClr>
                <a:schemeClr val="dk1"/>
              </a:buClr>
              <a:buSzPts val="1000"/>
              <a:buAutoNum type="arabicPeriod"/>
            </a:pPr>
            <a:r>
              <a:rPr b="1" lang="en-GB" sz="1000">
                <a:solidFill>
                  <a:schemeClr val="dk1"/>
                </a:solidFill>
              </a:rPr>
              <a:t>Perkalian Fitur (Sales * Price)</a:t>
            </a:r>
            <a:r>
              <a:rPr lang="en-GB" sz="1000">
                <a:solidFill>
                  <a:schemeClr val="dk1"/>
                </a:solidFill>
              </a:rPr>
              <a:t>:</a:t>
            </a:r>
            <a:endParaRPr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Tambahkan kolom baru yang merupakan hasil perkalian dari penjualan dan harga</a:t>
            </a:r>
            <a:endParaRPr sz="1000">
              <a:solidFill>
                <a:schemeClr val="dk1"/>
              </a:solidFill>
            </a:endParaRPr>
          </a:p>
        </p:txBody>
      </p:sp>
      <p:pic>
        <p:nvPicPr>
          <p:cNvPr id="285" name="Google Shape;285;p48"/>
          <p:cNvPicPr preferRelativeResize="0"/>
          <p:nvPr/>
        </p:nvPicPr>
        <p:blipFill>
          <a:blip r:embed="rId3">
            <a:alphaModFix/>
          </a:blip>
          <a:stretch>
            <a:fillRect/>
          </a:stretch>
        </p:blipFill>
        <p:spPr>
          <a:xfrm>
            <a:off x="451350" y="2508950"/>
            <a:ext cx="3772300" cy="1976675"/>
          </a:xfrm>
          <a:prstGeom prst="rect">
            <a:avLst/>
          </a:prstGeom>
          <a:noFill/>
          <a:ln>
            <a:noFill/>
          </a:ln>
        </p:spPr>
      </p:pic>
      <p:pic>
        <p:nvPicPr>
          <p:cNvPr id="286" name="Google Shape;286;p48"/>
          <p:cNvPicPr preferRelativeResize="0"/>
          <p:nvPr/>
        </p:nvPicPr>
        <p:blipFill>
          <a:blip r:embed="rId4">
            <a:alphaModFix/>
          </a:blip>
          <a:stretch>
            <a:fillRect/>
          </a:stretch>
        </p:blipFill>
        <p:spPr>
          <a:xfrm>
            <a:off x="4357798" y="2508950"/>
            <a:ext cx="4112501" cy="1976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9"/>
          <p:cNvSpPr txBox="1"/>
          <p:nvPr>
            <p:ph type="title"/>
          </p:nvPr>
        </p:nvSpPr>
        <p:spPr>
          <a:xfrm>
            <a:off x="311700" y="21330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Feature Transformation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0"/>
          <p:cNvSpPr txBox="1"/>
          <p:nvPr>
            <p:ph type="title"/>
          </p:nvPr>
        </p:nvSpPr>
        <p:spPr>
          <a:xfrm>
            <a:off x="3879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Scalling dan Normalisasi</a:t>
            </a:r>
            <a:endParaRPr/>
          </a:p>
        </p:txBody>
      </p:sp>
      <p:sp>
        <p:nvSpPr>
          <p:cNvPr id="297" name="Google Shape;297;p50"/>
          <p:cNvSpPr txBox="1"/>
          <p:nvPr>
            <p:ph idx="1" type="body"/>
          </p:nvPr>
        </p:nvSpPr>
        <p:spPr>
          <a:xfrm>
            <a:off x="368400" y="780975"/>
            <a:ext cx="8232600" cy="4131600"/>
          </a:xfrm>
          <a:prstGeom prst="rect">
            <a:avLst/>
          </a:prstGeom>
        </p:spPr>
        <p:txBody>
          <a:bodyPr anchorCtr="0" anchor="t" bIns="91425" lIns="91425" spcFirstLastPara="1" rIns="91425" wrap="square" tIns="91425">
            <a:noAutofit/>
          </a:bodyPr>
          <a:lstStyle/>
          <a:p>
            <a:pPr indent="-292100" lvl="0" marL="457200" rtl="0" algn="l">
              <a:spcBef>
                <a:spcPts val="1200"/>
              </a:spcBef>
              <a:spcAft>
                <a:spcPts val="0"/>
              </a:spcAft>
              <a:buClr>
                <a:schemeClr val="dk1"/>
              </a:buClr>
              <a:buSzPts val="1000"/>
              <a:buAutoNum type="alphaLcPeriod"/>
            </a:pPr>
            <a:r>
              <a:rPr b="1" lang="en-GB" sz="1000">
                <a:solidFill>
                  <a:schemeClr val="dk1"/>
                </a:solidFill>
              </a:rPr>
              <a:t>Normalisasi</a:t>
            </a:r>
            <a:r>
              <a:rPr b="1" lang="en-GB" sz="1000">
                <a:solidFill>
                  <a:schemeClr val="dk1"/>
                </a:solidFill>
              </a:rPr>
              <a:t>:</a:t>
            </a:r>
            <a:endParaRPr b="1"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Definisi</a:t>
            </a:r>
            <a:r>
              <a:rPr lang="en-GB" sz="1000">
                <a:solidFill>
                  <a:schemeClr val="dk1"/>
                </a:solidFill>
              </a:rPr>
              <a:t>: Normalisasi mengubah data agar berada dalam rentang tertentu, biasanya antara 0 dan 1.</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Metode</a:t>
            </a:r>
            <a:r>
              <a:rPr lang="en-GB" sz="1000">
                <a:solidFill>
                  <a:schemeClr val="dk1"/>
                </a:solidFill>
              </a:rPr>
              <a:t>: Salah satu metode normalisasi yang paling umum adalah Min-Max Normalization, yang mengubah data berdasarkan nilai minimum dan maksimum dalam dataset.</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Contoh</a:t>
            </a:r>
            <a:r>
              <a:rPr lang="en-GB" sz="1000">
                <a:solidFill>
                  <a:schemeClr val="dk1"/>
                </a:solidFill>
              </a:rPr>
              <a:t>: Jika kita memiliki data [10, 20, 30], setelah normalisasi, data tersebut mungkin menjadi [0, 0.5, 1].</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292100" lvl="0" marL="457200" rtl="0" algn="l">
              <a:spcBef>
                <a:spcPts val="1200"/>
              </a:spcBef>
              <a:spcAft>
                <a:spcPts val="0"/>
              </a:spcAft>
              <a:buClr>
                <a:schemeClr val="dk1"/>
              </a:buClr>
              <a:buSzPts val="1000"/>
              <a:buAutoNum type="alphaLcPeriod"/>
            </a:pPr>
            <a:r>
              <a:rPr b="1" lang="en-GB" sz="1000">
                <a:solidFill>
                  <a:schemeClr val="dk1"/>
                </a:solidFill>
              </a:rPr>
              <a:t>Scalling</a:t>
            </a:r>
            <a:endParaRPr b="1"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Definisi</a:t>
            </a:r>
            <a:r>
              <a:rPr lang="en-GB" sz="1000">
                <a:solidFill>
                  <a:schemeClr val="dk1"/>
                </a:solidFill>
              </a:rPr>
              <a:t>: Scaling, atau lebih spesifiknya standardisasi, mengubah data agar memiliki rata-rata 0 dan standar deviasi 1</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Metode</a:t>
            </a:r>
            <a:r>
              <a:rPr lang="en-GB" sz="1000">
                <a:solidFill>
                  <a:schemeClr val="dk1"/>
                </a:solidFill>
              </a:rPr>
              <a:t>: Metode scaling yang umum adalah StandardScaler, yang mengubah data berdasarkan rata-rata dan standar deviasi.</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Contoh</a:t>
            </a:r>
            <a:r>
              <a:rPr lang="en-GB" sz="1000">
                <a:solidFill>
                  <a:schemeClr val="dk1"/>
                </a:solidFill>
              </a:rPr>
              <a:t>: Jika kita memiliki data [10, 20, 30], setelah scaling, data tersebut mungkin menjadi [-1.22, 0, 1.22] (dengan asumsi nilai rata-rata dan standar deviasi tertentu).</a:t>
            </a:r>
            <a:endParaRPr sz="1000">
              <a:solidFill>
                <a:schemeClr val="dk1"/>
              </a:solidFill>
            </a:endParaRPr>
          </a:p>
          <a:p>
            <a:pPr indent="0" lvl="0" marL="457200" rtl="0" algn="l">
              <a:spcBef>
                <a:spcPts val="1200"/>
              </a:spcBef>
              <a:spcAft>
                <a:spcPts val="0"/>
              </a:spcAft>
              <a:buNone/>
            </a:pPr>
            <a:r>
              <a:t/>
            </a:r>
            <a:endParaRPr sz="1000">
              <a:solidFill>
                <a:schemeClr val="dk1"/>
              </a:solidFill>
            </a:endParaRPr>
          </a:p>
          <a:p>
            <a:pPr indent="-292100" lvl="0" marL="457200" rtl="0" algn="l">
              <a:spcBef>
                <a:spcPts val="1200"/>
              </a:spcBef>
              <a:spcAft>
                <a:spcPts val="0"/>
              </a:spcAft>
              <a:buClr>
                <a:schemeClr val="dk1"/>
              </a:buClr>
              <a:buSzPts val="1000"/>
              <a:buAutoNum type="alphaLcPeriod"/>
            </a:pPr>
            <a:r>
              <a:rPr b="1" lang="en-GB" sz="1000">
                <a:solidFill>
                  <a:schemeClr val="dk1"/>
                </a:solidFill>
              </a:rPr>
              <a:t>Perbandingan Utama:</a:t>
            </a:r>
            <a:endParaRPr b="1"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Tujuan</a:t>
            </a:r>
            <a:r>
              <a:rPr lang="en-GB" sz="1000">
                <a:solidFill>
                  <a:schemeClr val="dk1"/>
                </a:solidFill>
              </a:rPr>
              <a:t>: Kedua teknik bertujuan untuk mengubah skala data, tetapi normalisasi lebih cocok untuk algoritma yang membutuhkan data dalam rentang tertentu, sedangkan scaling lebih cocok untuk algoritma yang sensitif terhadap skala data (misalnya, algoritma berbasis jarak seperti K-Nearest Neighbors).</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Rentang Hasil</a:t>
            </a:r>
            <a:r>
              <a:rPr lang="en-GB" sz="1000">
                <a:solidFill>
                  <a:schemeClr val="dk1"/>
                </a:solidFill>
              </a:rPr>
              <a:t>: Normalisasi menghasilkan data dalam rentang tetap (misalnya, 0 hingga 1), sementara scaling menghasilkan data dengan rata-rata 0 dan standar deviasi 1.</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1200"/>
              </a:spcAft>
              <a:buNone/>
            </a:pPr>
            <a:r>
              <a:t/>
            </a:r>
            <a:endParaRPr b="1" sz="10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1"/>
          <p:cNvSpPr txBox="1"/>
          <p:nvPr>
            <p:ph type="title"/>
          </p:nvPr>
        </p:nvSpPr>
        <p:spPr>
          <a:xfrm>
            <a:off x="3879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Perbedaan Standard Scalling dan Normalisasi</a:t>
            </a:r>
            <a:endParaRPr/>
          </a:p>
        </p:txBody>
      </p:sp>
      <p:pic>
        <p:nvPicPr>
          <p:cNvPr id="303" name="Google Shape;303;p51"/>
          <p:cNvPicPr preferRelativeResize="0"/>
          <p:nvPr/>
        </p:nvPicPr>
        <p:blipFill>
          <a:blip r:embed="rId3">
            <a:alphaModFix/>
          </a:blip>
          <a:stretch>
            <a:fillRect/>
          </a:stretch>
        </p:blipFill>
        <p:spPr>
          <a:xfrm>
            <a:off x="457200" y="865325"/>
            <a:ext cx="7948574" cy="3519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Optimalisasi Model</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GB"/>
              <a:t>OLS</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AutoNum type="arabicPeriod"/>
            </a:pPr>
            <a:r>
              <a:rPr lang="en-GB"/>
              <a:t>Gradien Descent</a:t>
            </a:r>
            <a:endParaRPr/>
          </a:p>
          <a:p>
            <a:pPr indent="0" lvl="0" marL="457200" rtl="0" algn="l">
              <a:spcBef>
                <a:spcPts val="1200"/>
              </a:spcBef>
              <a:spcAft>
                <a:spcPts val="1200"/>
              </a:spcAft>
              <a:buNone/>
            </a:pPr>
            <a:r>
              <a:t/>
            </a:r>
            <a:endParaRPr/>
          </a:p>
        </p:txBody>
      </p:sp>
      <p:pic>
        <p:nvPicPr>
          <p:cNvPr id="76" name="Google Shape;76;p16"/>
          <p:cNvPicPr preferRelativeResize="0"/>
          <p:nvPr/>
        </p:nvPicPr>
        <p:blipFill>
          <a:blip r:embed="rId3">
            <a:alphaModFix/>
          </a:blip>
          <a:stretch>
            <a:fillRect/>
          </a:stretch>
        </p:blipFill>
        <p:spPr>
          <a:xfrm>
            <a:off x="820149" y="1549274"/>
            <a:ext cx="2499881" cy="572700"/>
          </a:xfrm>
          <a:prstGeom prst="rect">
            <a:avLst/>
          </a:prstGeom>
          <a:noFill/>
          <a:ln>
            <a:noFill/>
          </a:ln>
        </p:spPr>
      </p:pic>
      <p:pic>
        <p:nvPicPr>
          <p:cNvPr id="77" name="Google Shape;77;p16"/>
          <p:cNvPicPr preferRelativeResize="0"/>
          <p:nvPr/>
        </p:nvPicPr>
        <p:blipFill>
          <a:blip r:embed="rId4">
            <a:alphaModFix/>
          </a:blip>
          <a:stretch>
            <a:fillRect/>
          </a:stretch>
        </p:blipFill>
        <p:spPr>
          <a:xfrm>
            <a:off x="820150" y="3057900"/>
            <a:ext cx="2388525" cy="657700"/>
          </a:xfrm>
          <a:prstGeom prst="rect">
            <a:avLst/>
          </a:prstGeom>
          <a:noFill/>
          <a:ln>
            <a:noFill/>
          </a:ln>
        </p:spPr>
      </p:pic>
      <p:pic>
        <p:nvPicPr>
          <p:cNvPr id="78" name="Google Shape;78;p16"/>
          <p:cNvPicPr preferRelativeResize="0"/>
          <p:nvPr/>
        </p:nvPicPr>
        <p:blipFill>
          <a:blip r:embed="rId5">
            <a:alphaModFix/>
          </a:blip>
          <a:stretch>
            <a:fillRect/>
          </a:stretch>
        </p:blipFill>
        <p:spPr>
          <a:xfrm>
            <a:off x="820150" y="3826025"/>
            <a:ext cx="2081215" cy="657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2"/>
          <p:cNvSpPr txBox="1"/>
          <p:nvPr>
            <p:ph type="title"/>
          </p:nvPr>
        </p:nvSpPr>
        <p:spPr>
          <a:xfrm>
            <a:off x="3879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Log Transformation</a:t>
            </a:r>
            <a:endParaRPr/>
          </a:p>
        </p:txBody>
      </p:sp>
      <p:sp>
        <p:nvSpPr>
          <p:cNvPr id="309" name="Google Shape;309;p52"/>
          <p:cNvSpPr txBox="1"/>
          <p:nvPr>
            <p:ph idx="1" type="body"/>
          </p:nvPr>
        </p:nvSpPr>
        <p:spPr>
          <a:xfrm>
            <a:off x="368400" y="780975"/>
            <a:ext cx="8232600" cy="4131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000">
                <a:solidFill>
                  <a:schemeClr val="dk1"/>
                </a:solidFill>
              </a:rPr>
              <a:t>Transformasi logaritma digunakan untuk mengatasi masalah distribusi data yang sangat miring atau skewed. Transformasi ini berguna untuk memperkecil rentang data yang memiliki variasi yang sangat besar. </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Data Asli: [1, 10, 100, 1000, 10000]</a:t>
            </a:r>
            <a:endParaRPr sz="1000">
              <a:solidFill>
                <a:schemeClr val="dk1"/>
              </a:solidFill>
            </a:endParaRPr>
          </a:p>
          <a:p>
            <a:pPr indent="0" lvl="0" marL="0" rtl="0" algn="l">
              <a:spcBef>
                <a:spcPts val="1200"/>
              </a:spcBef>
              <a:spcAft>
                <a:spcPts val="0"/>
              </a:spcAft>
              <a:buClr>
                <a:schemeClr val="dk1"/>
              </a:buClr>
              <a:buSzPts val="1100"/>
              <a:buFont typeface="Arial"/>
              <a:buNone/>
            </a:pPr>
            <a:r>
              <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Transformasi Logaritma (log10):</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1 -&gt; log10(1) = 0</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10 -&gt; log10(10) = 1</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100 -&gt; log10(100) = 2</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1000 -&gt; log10(1000) = 3</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10000 -&gt; log10(10000) = 4</a:t>
            </a:r>
            <a:endParaRPr sz="1000">
              <a:solidFill>
                <a:schemeClr val="dk1"/>
              </a:solidFill>
            </a:endParaRPr>
          </a:p>
          <a:p>
            <a:pPr indent="0" lvl="0" marL="0" rtl="0" algn="l">
              <a:spcBef>
                <a:spcPts val="1200"/>
              </a:spcBef>
              <a:spcAft>
                <a:spcPts val="0"/>
              </a:spcAft>
              <a:buClr>
                <a:schemeClr val="dk1"/>
              </a:buClr>
              <a:buSzPts val="1100"/>
              <a:buFont typeface="Arial"/>
              <a:buNone/>
            </a:pPr>
            <a:r>
              <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Data Ter-transformasi: [0, 1, 2, 3, 4]</a:t>
            </a:r>
            <a:endParaRPr sz="1000">
              <a:solidFill>
                <a:schemeClr val="dk1"/>
              </a:solidFill>
            </a:endParaRPr>
          </a:p>
          <a:p>
            <a:pPr indent="0" lvl="0" marL="0" rtl="0" algn="l">
              <a:spcBef>
                <a:spcPts val="1200"/>
              </a:spcBef>
              <a:spcAft>
                <a:spcPts val="1200"/>
              </a:spcAft>
              <a:buNone/>
            </a:pPr>
            <a:r>
              <a:t/>
            </a:r>
            <a:endParaRPr sz="10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Box - Cox Transformation</a:t>
            </a:r>
            <a:endParaRPr/>
          </a:p>
        </p:txBody>
      </p:sp>
      <p:pic>
        <p:nvPicPr>
          <p:cNvPr id="315" name="Google Shape;315;p53"/>
          <p:cNvPicPr preferRelativeResize="0"/>
          <p:nvPr/>
        </p:nvPicPr>
        <p:blipFill>
          <a:blip r:embed="rId3">
            <a:alphaModFix/>
          </a:blip>
          <a:stretch>
            <a:fillRect/>
          </a:stretch>
        </p:blipFill>
        <p:spPr>
          <a:xfrm>
            <a:off x="1197675" y="1337375"/>
            <a:ext cx="7036375" cy="2041600"/>
          </a:xfrm>
          <a:prstGeom prst="rect">
            <a:avLst/>
          </a:prstGeom>
          <a:noFill/>
          <a:ln>
            <a:noFill/>
          </a:ln>
        </p:spPr>
      </p:pic>
      <p:sp>
        <p:nvSpPr>
          <p:cNvPr id="316" name="Google Shape;316;p53"/>
          <p:cNvSpPr txBox="1"/>
          <p:nvPr>
            <p:ph idx="1" type="body"/>
          </p:nvPr>
        </p:nvSpPr>
        <p:spPr>
          <a:xfrm>
            <a:off x="1110450" y="3698625"/>
            <a:ext cx="7197600" cy="683100"/>
          </a:xfrm>
          <a:prstGeom prst="rect">
            <a:avLst/>
          </a:prstGeom>
        </p:spPr>
        <p:txBody>
          <a:bodyPr anchorCtr="0" anchor="t" bIns="91425" lIns="91425" spcFirstLastPara="1" rIns="91425" wrap="square" tIns="91425">
            <a:noAutofit/>
          </a:bodyPr>
          <a:lstStyle/>
          <a:p>
            <a:pPr indent="0" lvl="0" marL="0" rtl="0" algn="ctr">
              <a:spcBef>
                <a:spcPts val="1200"/>
              </a:spcBef>
              <a:spcAft>
                <a:spcPts val="1200"/>
              </a:spcAft>
              <a:buNone/>
            </a:pPr>
            <a:r>
              <a:rPr lang="en-GB" sz="1600">
                <a:solidFill>
                  <a:srgbClr val="111111"/>
                </a:solidFill>
                <a:highlight>
                  <a:srgbClr val="FFFFFF"/>
                </a:highlight>
              </a:rPr>
              <a:t>Nilai lambda ini dapat diperoleh melalui proses optimasi yang memaksimalkan log-likelihood dari data yang telah ditransformasi. </a:t>
            </a:r>
            <a:endParaRPr sz="16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4"/>
          <p:cNvSpPr txBox="1"/>
          <p:nvPr>
            <p:ph type="title"/>
          </p:nvPr>
        </p:nvSpPr>
        <p:spPr>
          <a:xfrm>
            <a:off x="3879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Box - Cox Transformation</a:t>
            </a:r>
            <a:endParaRPr/>
          </a:p>
        </p:txBody>
      </p:sp>
      <p:sp>
        <p:nvSpPr>
          <p:cNvPr id="322" name="Google Shape;322;p54"/>
          <p:cNvSpPr txBox="1"/>
          <p:nvPr>
            <p:ph idx="1" type="body"/>
          </p:nvPr>
        </p:nvSpPr>
        <p:spPr>
          <a:xfrm>
            <a:off x="368400" y="780975"/>
            <a:ext cx="8232600" cy="4131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000">
                <a:solidFill>
                  <a:schemeClr val="dk1"/>
                </a:solidFill>
              </a:rPr>
              <a:t>Nilai lambda (λ) dalam Box-Cox transformation biasanya tidak dipilih secara acak, sebaliknya, ia dioptimalkan untuk data tertentu. Ada beberapa nilai umum yang sering digunakan, tetapi yang terbaik adalah menentukan nilai lambda yang optimal untuk dataset Anda. Proses ini biasanya dilakukan melalui optimasi numerik dengan mencari nilai lambda yang memaksimalkan log-likelihood dari data yang ditransformasikan.</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rPr lang="en-GB" sz="1100">
                <a:solidFill>
                  <a:schemeClr val="dk1"/>
                </a:solidFill>
              </a:rPr>
              <a:t>Untuk menentukan nilai lambda optimal, banyak alat statistik dan machine learning yang dapat membantu Anda, seperti fungsi </a:t>
            </a:r>
            <a:r>
              <a:rPr lang="en-GB" sz="1100">
                <a:solidFill>
                  <a:srgbClr val="188038"/>
                </a:solidFill>
                <a:latin typeface="Roboto Mono"/>
                <a:ea typeface="Roboto Mono"/>
                <a:cs typeface="Roboto Mono"/>
                <a:sym typeface="Roboto Mono"/>
              </a:rPr>
              <a:t>boxcox</a:t>
            </a:r>
            <a:r>
              <a:rPr lang="en-GB" sz="1100">
                <a:solidFill>
                  <a:schemeClr val="dk1"/>
                </a:solidFill>
              </a:rPr>
              <a:t> yang tersedia di Python melalui perpustakaan </a:t>
            </a:r>
            <a:r>
              <a:rPr lang="en-GB" sz="1100">
                <a:solidFill>
                  <a:srgbClr val="188038"/>
                </a:solidFill>
                <a:latin typeface="Roboto Mono"/>
                <a:ea typeface="Roboto Mono"/>
                <a:cs typeface="Roboto Mono"/>
                <a:sym typeface="Roboto Mono"/>
              </a:rPr>
              <a:t>scipy.stats</a:t>
            </a:r>
            <a:r>
              <a:rPr lang="en-GB" sz="1100">
                <a:solidFill>
                  <a:schemeClr val="dk1"/>
                </a:solidFill>
              </a:rPr>
              <a:t>.</a:t>
            </a:r>
            <a:endParaRPr sz="1000">
              <a:solidFill>
                <a:schemeClr val="dk1"/>
              </a:solidFill>
            </a:endParaRPr>
          </a:p>
          <a:p>
            <a:pPr indent="0" lvl="0" marL="0" rtl="0" algn="l">
              <a:spcBef>
                <a:spcPts val="1200"/>
              </a:spcBef>
              <a:spcAft>
                <a:spcPts val="1200"/>
              </a:spcAft>
              <a:buNone/>
            </a:pPr>
            <a:r>
              <a:t/>
            </a:r>
            <a:endParaRPr sz="1000">
              <a:solidFill>
                <a:schemeClr val="dk1"/>
              </a:solidFill>
            </a:endParaRPr>
          </a:p>
        </p:txBody>
      </p:sp>
      <p:pic>
        <p:nvPicPr>
          <p:cNvPr id="323" name="Google Shape;323;p54"/>
          <p:cNvPicPr preferRelativeResize="0"/>
          <p:nvPr/>
        </p:nvPicPr>
        <p:blipFill>
          <a:blip r:embed="rId3">
            <a:alphaModFix/>
          </a:blip>
          <a:stretch>
            <a:fillRect/>
          </a:stretch>
        </p:blipFill>
        <p:spPr>
          <a:xfrm>
            <a:off x="1545250" y="1710175"/>
            <a:ext cx="5459575" cy="1652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5"/>
          <p:cNvSpPr txBox="1"/>
          <p:nvPr>
            <p:ph type="title"/>
          </p:nvPr>
        </p:nvSpPr>
        <p:spPr>
          <a:xfrm>
            <a:off x="3879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One Hot Encoding</a:t>
            </a:r>
            <a:endParaRPr/>
          </a:p>
        </p:txBody>
      </p:sp>
      <p:sp>
        <p:nvSpPr>
          <p:cNvPr id="329" name="Google Shape;329;p55"/>
          <p:cNvSpPr txBox="1"/>
          <p:nvPr>
            <p:ph idx="1" type="body"/>
          </p:nvPr>
        </p:nvSpPr>
        <p:spPr>
          <a:xfrm>
            <a:off x="368400" y="704775"/>
            <a:ext cx="8232600" cy="4262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000">
                <a:solidFill>
                  <a:schemeClr val="dk1"/>
                </a:solidFill>
              </a:rPr>
              <a:t>One-hot encoding adalah teknik transformasi fitur yang digunakan untuk mengubah data kategorikal menjadi representasi numerik yang dapat digunakan dalam algoritma machine learning. Teknik ini sangat berguna ketika bekerja dengan data yang terdiri dari kategori atau label non-numerik. </a:t>
            </a:r>
            <a:endParaRPr sz="1000">
              <a:solidFill>
                <a:schemeClr val="dk1"/>
              </a:solidFill>
            </a:endParaRPr>
          </a:p>
          <a:p>
            <a:pPr indent="0" lvl="0" marL="0" rtl="0" algn="l">
              <a:spcBef>
                <a:spcPts val="1200"/>
              </a:spcBef>
              <a:spcAft>
                <a:spcPts val="0"/>
              </a:spcAft>
              <a:buClr>
                <a:schemeClr val="dk1"/>
              </a:buClr>
              <a:buSzPts val="1100"/>
              <a:buFont typeface="Arial"/>
              <a:buNone/>
            </a:pPr>
            <a:r>
              <a:rPr b="1" lang="en-GB" sz="1000">
                <a:solidFill>
                  <a:schemeClr val="dk1"/>
                </a:solidFill>
              </a:rPr>
              <a:t>Kategori: </a:t>
            </a:r>
            <a:r>
              <a:rPr lang="en-GB" sz="1000">
                <a:solidFill>
                  <a:schemeClr val="dk1"/>
                </a:solidFill>
              </a:rPr>
              <a:t>['Merah', 'Hijau', 'Biru']</a:t>
            </a:r>
            <a:endParaRPr sz="1000">
              <a:solidFill>
                <a:schemeClr val="dk1"/>
              </a:solidFill>
            </a:endParaRPr>
          </a:p>
          <a:p>
            <a:pPr indent="0" lvl="0" marL="0" rtl="0" algn="l">
              <a:spcBef>
                <a:spcPts val="1200"/>
              </a:spcBef>
              <a:spcAft>
                <a:spcPts val="0"/>
              </a:spcAft>
              <a:buNone/>
            </a:pPr>
            <a:r>
              <a:rPr lang="en-GB" sz="1000">
                <a:solidFill>
                  <a:schemeClr val="dk1"/>
                </a:solidFill>
              </a:rPr>
              <a:t>Merah -&gt; [1, 0, 0]</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Hijau -&gt; [0, 1, 0]</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Biru -&gt; [0, 0, 1]</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Clr>
                <a:schemeClr val="dk1"/>
              </a:buClr>
              <a:buSzPts val="1100"/>
              <a:buFont typeface="Arial"/>
              <a:buNone/>
            </a:pPr>
            <a:r>
              <a:rPr b="1" lang="en-GB" sz="1000">
                <a:solidFill>
                  <a:schemeClr val="dk1"/>
                </a:solidFill>
              </a:rPr>
              <a:t>Output :</a:t>
            </a:r>
            <a:endParaRPr b="1"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Merah -&gt; [1, 0, 0]</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Hijau -&gt; [0, 1, 0]</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Biru -&gt; [0, 0, 1]</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Merah -&gt; [1, 0, 0]</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Hijau -&gt; [0, 1, 0]</a:t>
            </a:r>
            <a:endParaRPr sz="1000">
              <a:solidFill>
                <a:schemeClr val="dk1"/>
              </a:solidFill>
            </a:endParaRPr>
          </a:p>
          <a:p>
            <a:pPr indent="0" lvl="0" marL="0" rtl="0" algn="l">
              <a:spcBef>
                <a:spcPts val="1200"/>
              </a:spcBef>
              <a:spcAft>
                <a:spcPts val="0"/>
              </a:spcAft>
              <a:buClr>
                <a:schemeClr val="dk1"/>
              </a:buClr>
              <a:buSzPts val="1100"/>
              <a:buFont typeface="Arial"/>
              <a:buNone/>
            </a:pPr>
            <a:r>
              <a:t/>
            </a:r>
            <a:endParaRPr sz="1000">
              <a:solidFill>
                <a:schemeClr val="dk1"/>
              </a:solidFill>
            </a:endParaRPr>
          </a:p>
          <a:p>
            <a:pPr indent="0" lvl="0" marL="0" rtl="0" algn="l">
              <a:spcBef>
                <a:spcPts val="1200"/>
              </a:spcBef>
              <a:spcAft>
                <a:spcPts val="1200"/>
              </a:spcAft>
              <a:buNone/>
            </a:pPr>
            <a:r>
              <a:t/>
            </a:r>
            <a:endParaRPr sz="10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6"/>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Feature Selection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7"/>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Korelasi Pearson</a:t>
            </a:r>
            <a:endParaRPr/>
          </a:p>
        </p:txBody>
      </p:sp>
      <p:pic>
        <p:nvPicPr>
          <p:cNvPr id="340" name="Google Shape;340;p57"/>
          <p:cNvPicPr preferRelativeResize="0"/>
          <p:nvPr/>
        </p:nvPicPr>
        <p:blipFill>
          <a:blip r:embed="rId3">
            <a:alphaModFix/>
          </a:blip>
          <a:stretch>
            <a:fillRect/>
          </a:stretch>
        </p:blipFill>
        <p:spPr>
          <a:xfrm>
            <a:off x="566325" y="865325"/>
            <a:ext cx="5231503" cy="3973375"/>
          </a:xfrm>
          <a:prstGeom prst="rect">
            <a:avLst/>
          </a:prstGeom>
          <a:noFill/>
          <a:ln>
            <a:noFill/>
          </a:ln>
        </p:spPr>
      </p:pic>
      <p:sp>
        <p:nvSpPr>
          <p:cNvPr id="341" name="Google Shape;341;p57"/>
          <p:cNvSpPr txBox="1"/>
          <p:nvPr>
            <p:ph idx="1" type="body"/>
          </p:nvPr>
        </p:nvSpPr>
        <p:spPr>
          <a:xfrm>
            <a:off x="5726075" y="2682475"/>
            <a:ext cx="3226200" cy="11043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lang="en-GB" sz="1000">
                <a:solidFill>
                  <a:schemeClr val="dk1"/>
                </a:solidFill>
              </a:rPr>
              <a:t>Pearson correlation coefficient hanya dapat digunakan untuk mengukur korelasi antara dua variabel numerik. Pearson correlation coefficient mengukur kekuatan dan arah hubungan linear antara dua variabel numerik. </a:t>
            </a:r>
            <a:endParaRPr sz="1000">
              <a:solidFill>
                <a:schemeClr val="dk1"/>
              </a:solidFill>
            </a:endParaRPr>
          </a:p>
        </p:txBody>
      </p:sp>
      <p:pic>
        <p:nvPicPr>
          <p:cNvPr id="342" name="Google Shape;342;p57"/>
          <p:cNvPicPr preferRelativeResize="0"/>
          <p:nvPr/>
        </p:nvPicPr>
        <p:blipFill>
          <a:blip r:embed="rId4">
            <a:alphaModFix/>
          </a:blip>
          <a:stretch>
            <a:fillRect/>
          </a:stretch>
        </p:blipFill>
        <p:spPr>
          <a:xfrm>
            <a:off x="5797825" y="1321250"/>
            <a:ext cx="2931625" cy="12045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8"/>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Chi-Squared</a:t>
            </a:r>
            <a:endParaRPr/>
          </a:p>
        </p:txBody>
      </p:sp>
      <p:pic>
        <p:nvPicPr>
          <p:cNvPr id="348" name="Google Shape;348;p58"/>
          <p:cNvPicPr preferRelativeResize="0"/>
          <p:nvPr/>
        </p:nvPicPr>
        <p:blipFill>
          <a:blip r:embed="rId3">
            <a:alphaModFix/>
          </a:blip>
          <a:stretch>
            <a:fillRect/>
          </a:stretch>
        </p:blipFill>
        <p:spPr>
          <a:xfrm>
            <a:off x="537175" y="940650"/>
            <a:ext cx="4983249" cy="2153825"/>
          </a:xfrm>
          <a:prstGeom prst="rect">
            <a:avLst/>
          </a:prstGeom>
          <a:noFill/>
          <a:ln>
            <a:noFill/>
          </a:ln>
        </p:spPr>
      </p:pic>
      <p:pic>
        <p:nvPicPr>
          <p:cNvPr id="349" name="Google Shape;349;p58"/>
          <p:cNvPicPr preferRelativeResize="0"/>
          <p:nvPr/>
        </p:nvPicPr>
        <p:blipFill>
          <a:blip r:embed="rId4">
            <a:alphaModFix/>
          </a:blip>
          <a:stretch>
            <a:fillRect/>
          </a:stretch>
        </p:blipFill>
        <p:spPr>
          <a:xfrm>
            <a:off x="537175" y="3170271"/>
            <a:ext cx="5320101" cy="16364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59"/>
          <p:cNvPicPr preferRelativeResize="0"/>
          <p:nvPr/>
        </p:nvPicPr>
        <p:blipFill>
          <a:blip r:embed="rId3">
            <a:alphaModFix/>
          </a:blip>
          <a:stretch>
            <a:fillRect/>
          </a:stretch>
        </p:blipFill>
        <p:spPr>
          <a:xfrm>
            <a:off x="152400" y="152400"/>
            <a:ext cx="6842389" cy="48386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60"/>
          <p:cNvPicPr preferRelativeResize="0"/>
          <p:nvPr/>
        </p:nvPicPr>
        <p:blipFill>
          <a:blip r:embed="rId3">
            <a:alphaModFix/>
          </a:blip>
          <a:stretch>
            <a:fillRect/>
          </a:stretch>
        </p:blipFill>
        <p:spPr>
          <a:xfrm>
            <a:off x="448475" y="896100"/>
            <a:ext cx="6954275" cy="33606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Recursive Feature Elimination (RFE)</a:t>
            </a:r>
            <a:endParaRPr sz="2600"/>
          </a:p>
        </p:txBody>
      </p:sp>
      <p:sp>
        <p:nvSpPr>
          <p:cNvPr id="365" name="Google Shape;365;p61"/>
          <p:cNvSpPr txBox="1"/>
          <p:nvPr>
            <p:ph idx="1" type="body"/>
          </p:nvPr>
        </p:nvSpPr>
        <p:spPr>
          <a:xfrm>
            <a:off x="694250" y="1319250"/>
            <a:ext cx="7983000" cy="2701200"/>
          </a:xfrm>
          <a:prstGeom prst="rect">
            <a:avLst/>
          </a:prstGeom>
        </p:spPr>
        <p:txBody>
          <a:bodyPr anchorCtr="0" anchor="t" bIns="91425" lIns="91425" spcFirstLastPara="1" rIns="91425" wrap="square" tIns="91425">
            <a:noAutofit/>
          </a:bodyPr>
          <a:lstStyle/>
          <a:p>
            <a:pPr indent="-330200" lvl="0" marL="457200" rtl="0" algn="l">
              <a:spcBef>
                <a:spcPts val="900"/>
              </a:spcBef>
              <a:spcAft>
                <a:spcPts val="0"/>
              </a:spcAft>
              <a:buClr>
                <a:srgbClr val="111111"/>
              </a:buClr>
              <a:buSzPts val="1600"/>
              <a:buFont typeface="Roboto"/>
              <a:buChar char="●"/>
            </a:pPr>
            <a:r>
              <a:rPr b="1" lang="en-GB" sz="1600">
                <a:solidFill>
                  <a:srgbClr val="111111"/>
                </a:solidFill>
                <a:highlight>
                  <a:srgbClr val="FFFFFF"/>
                </a:highlight>
              </a:rPr>
              <a:t>Decision Tree</a:t>
            </a:r>
            <a:r>
              <a:rPr lang="en-GB" sz="1600">
                <a:solidFill>
                  <a:srgbClr val="111111"/>
                </a:solidFill>
                <a:highlight>
                  <a:srgbClr val="FFFFFF"/>
                </a:highlight>
              </a:rPr>
              <a:t>: Mudah diinterpretasikan, cocok untuk dataset kecil hingga menengah, rentan terhadap overfitting.</a:t>
            </a:r>
            <a:endParaRPr sz="1600">
              <a:solidFill>
                <a:srgbClr val="111111"/>
              </a:solidFill>
              <a:highlight>
                <a:srgbClr val="FFFFFF"/>
              </a:highlight>
            </a:endParaRPr>
          </a:p>
          <a:p>
            <a:pPr indent="-330200" lvl="0" marL="457200" rtl="0" algn="l">
              <a:spcBef>
                <a:spcPts val="0"/>
              </a:spcBef>
              <a:spcAft>
                <a:spcPts val="0"/>
              </a:spcAft>
              <a:buClr>
                <a:srgbClr val="111111"/>
              </a:buClr>
              <a:buSzPts val="1600"/>
              <a:buFont typeface="Roboto"/>
              <a:buChar char="●"/>
            </a:pPr>
            <a:r>
              <a:rPr b="1" lang="en-GB" sz="1600">
                <a:solidFill>
                  <a:srgbClr val="111111"/>
                </a:solidFill>
                <a:highlight>
                  <a:srgbClr val="FFFFFF"/>
                </a:highlight>
              </a:rPr>
              <a:t>SVM</a:t>
            </a:r>
            <a:r>
              <a:rPr lang="en-GB" sz="1600">
                <a:solidFill>
                  <a:srgbClr val="111111"/>
                </a:solidFill>
                <a:highlight>
                  <a:srgbClr val="FFFFFF"/>
                </a:highlight>
              </a:rPr>
              <a:t>: Memerlukan tuning parameter, cocok untuk dataset dengan jumlah fitur yang tidak terlalu besar, lebih sulit diinterpretasikan.</a:t>
            </a:r>
            <a:endParaRPr sz="1600">
              <a:solidFill>
                <a:srgbClr val="111111"/>
              </a:solidFill>
              <a:highlight>
                <a:srgbClr val="FFFFFF"/>
              </a:highlight>
            </a:endParaRPr>
          </a:p>
          <a:p>
            <a:pPr indent="-330200" lvl="0" marL="457200" rtl="0" algn="l">
              <a:spcBef>
                <a:spcPts val="0"/>
              </a:spcBef>
              <a:spcAft>
                <a:spcPts val="0"/>
              </a:spcAft>
              <a:buClr>
                <a:srgbClr val="111111"/>
              </a:buClr>
              <a:buSzPts val="1600"/>
              <a:buFont typeface="Roboto"/>
              <a:buChar char="●"/>
            </a:pPr>
            <a:r>
              <a:rPr b="1" lang="en-GB" sz="1600">
                <a:solidFill>
                  <a:srgbClr val="111111"/>
                </a:solidFill>
                <a:highlight>
                  <a:srgbClr val="FFFFFF"/>
                </a:highlight>
              </a:rPr>
              <a:t>Random Forest</a:t>
            </a:r>
            <a:r>
              <a:rPr lang="en-GB" sz="1600">
                <a:solidFill>
                  <a:srgbClr val="111111"/>
                </a:solidFill>
                <a:highlight>
                  <a:srgbClr val="FFFFFF"/>
                </a:highlight>
              </a:rPr>
              <a:t>: Robust terhadap outlier, cocok untuk dataset besar dan kompleks, lebih sulit diinterpretasikan.</a:t>
            </a:r>
            <a:endParaRPr sz="1600">
              <a:solidFill>
                <a:srgbClr val="111111"/>
              </a:solidFill>
              <a:highlight>
                <a:srgbClr val="FFFFFF"/>
              </a:highlight>
            </a:endParaRPr>
          </a:p>
          <a:p>
            <a:pPr indent="-330200" lvl="0" marL="457200" rtl="0" algn="l">
              <a:spcBef>
                <a:spcPts val="0"/>
              </a:spcBef>
              <a:spcAft>
                <a:spcPts val="0"/>
              </a:spcAft>
              <a:buClr>
                <a:srgbClr val="111111"/>
              </a:buClr>
              <a:buSzPts val="1600"/>
              <a:buFont typeface="Roboto"/>
              <a:buChar char="●"/>
            </a:pPr>
            <a:r>
              <a:rPr b="1" lang="en-GB" sz="1600">
                <a:solidFill>
                  <a:srgbClr val="111111"/>
                </a:solidFill>
                <a:highlight>
                  <a:srgbClr val="FFFFFF"/>
                </a:highlight>
              </a:rPr>
              <a:t>Logistic Regression </a:t>
            </a:r>
            <a:r>
              <a:rPr lang="en-GB" sz="1600">
                <a:solidFill>
                  <a:srgbClr val="111111"/>
                </a:solidFill>
                <a:highlight>
                  <a:srgbClr val="FFFFFF"/>
                </a:highlight>
              </a:rPr>
              <a:t>: Mudah diinterpretasikan, cepat dan efisien untuk dataset kecil hingga mengengah, rentan terhadap overfitting jika terdapat banyak fitur</a:t>
            </a:r>
            <a:endParaRPr sz="1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Rumus Matematika</a:t>
            </a:r>
            <a:endParaRPr/>
          </a:p>
        </p:txBody>
      </p:sp>
      <p:pic>
        <p:nvPicPr>
          <p:cNvPr id="84" name="Google Shape;84;p17"/>
          <p:cNvPicPr preferRelativeResize="0"/>
          <p:nvPr/>
        </p:nvPicPr>
        <p:blipFill>
          <a:blip r:embed="rId3">
            <a:alphaModFix/>
          </a:blip>
          <a:stretch>
            <a:fillRect/>
          </a:stretch>
        </p:blipFill>
        <p:spPr>
          <a:xfrm>
            <a:off x="421725" y="1093925"/>
            <a:ext cx="5326450" cy="34534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2"/>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Lasso Regression</a:t>
            </a:r>
            <a:endParaRPr sz="2600"/>
          </a:p>
        </p:txBody>
      </p:sp>
      <p:sp>
        <p:nvSpPr>
          <p:cNvPr id="371" name="Google Shape;371;p62"/>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100">
                <a:solidFill>
                  <a:schemeClr val="dk1"/>
                </a:solidFill>
              </a:rPr>
              <a:t>Berikut adalah langkah-langkah menggunakan Lasso Regression untuk feature selection pada data time series:</a:t>
            </a:r>
            <a:endParaRPr sz="1100">
              <a:solidFill>
                <a:schemeClr val="dk1"/>
              </a:solidFill>
            </a:endParaRPr>
          </a:p>
          <a:p>
            <a:pPr indent="-298450" lvl="0" marL="457200" rtl="0" algn="l">
              <a:spcBef>
                <a:spcPts val="1200"/>
              </a:spcBef>
              <a:spcAft>
                <a:spcPts val="0"/>
              </a:spcAft>
              <a:buClr>
                <a:schemeClr val="dk1"/>
              </a:buClr>
              <a:buSzPts val="1100"/>
              <a:buAutoNum type="arabicPeriod"/>
            </a:pPr>
            <a:r>
              <a:rPr b="1" lang="en-GB" sz="1100">
                <a:solidFill>
                  <a:schemeClr val="dk1"/>
                </a:solidFill>
              </a:rPr>
              <a:t>Preprocessing</a:t>
            </a:r>
            <a:r>
              <a:rPr lang="en-GB" sz="1100">
                <a:solidFill>
                  <a:schemeClr val="dk1"/>
                </a:solidFill>
              </a:rPr>
              <a:t>: Pisahkan dataset menjadi variabel fitur (X) dan target (y). Jika data time series, pastikan data sudah diurutkan berdasarkan waktu.</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GB" sz="1100">
                <a:solidFill>
                  <a:schemeClr val="dk1"/>
                </a:solidFill>
              </a:rPr>
              <a:t>Resampling</a:t>
            </a:r>
            <a:r>
              <a:rPr lang="en-GB" sz="1100">
                <a:solidFill>
                  <a:schemeClr val="dk1"/>
                </a:solidFill>
              </a:rPr>
              <a:t>: Bagi dataset menjadi subset yang lebih kecil dengan menggunakan teknik resampling seperti sliding windows atau expanding windows.</a:t>
            </a:r>
            <a:endParaRPr sz="1100">
              <a:solidFill>
                <a:schemeClr val="dk1"/>
              </a:solidFill>
            </a:endParaRPr>
          </a:p>
          <a:p>
            <a:pPr indent="457200" lvl="0" marL="0" rtl="0" algn="l">
              <a:spcBef>
                <a:spcPts val="1200"/>
              </a:spcBef>
              <a:spcAft>
                <a:spcPts val="0"/>
              </a:spcAft>
              <a:buNone/>
            </a:pPr>
            <a:r>
              <a:rPr lang="en-GB" sz="1100">
                <a:solidFill>
                  <a:schemeClr val="dk1"/>
                </a:solidFill>
              </a:rPr>
              <a:t>Misalnya, dengan jendela waktu 3 hari:</a:t>
            </a:r>
            <a:endParaRPr sz="1100">
              <a:solidFill>
                <a:schemeClr val="dk1"/>
              </a:solidFill>
            </a:endParaRPr>
          </a:p>
          <a:p>
            <a:pPr indent="-298450" lvl="0" marL="457200" rtl="0" algn="l">
              <a:spcBef>
                <a:spcPts val="1200"/>
              </a:spcBef>
              <a:spcAft>
                <a:spcPts val="0"/>
              </a:spcAft>
              <a:buClr>
                <a:schemeClr val="dk1"/>
              </a:buClr>
              <a:buSzPts val="1100"/>
              <a:buChar char="●"/>
            </a:pPr>
            <a:r>
              <a:rPr b="1" lang="en-GB" sz="1100">
                <a:solidFill>
                  <a:schemeClr val="dk1"/>
                </a:solidFill>
              </a:rPr>
              <a:t>Window 1</a:t>
            </a:r>
            <a:r>
              <a:rPr lang="en-GB" sz="1100">
                <a:solidFill>
                  <a:schemeClr val="dk1"/>
                </a:solidFill>
              </a:rPr>
              <a:t>: Data hari 1, 2, 3</a:t>
            </a:r>
            <a:endParaRPr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Window 2</a:t>
            </a:r>
            <a:r>
              <a:rPr lang="en-GB" sz="1100">
                <a:solidFill>
                  <a:schemeClr val="dk1"/>
                </a:solidFill>
              </a:rPr>
              <a:t>: Data hari 2, 3, 4</a:t>
            </a:r>
            <a:endParaRPr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Window 3</a:t>
            </a:r>
            <a:r>
              <a:rPr lang="en-GB" sz="1100">
                <a:solidFill>
                  <a:schemeClr val="dk1"/>
                </a:solidFill>
              </a:rPr>
              <a:t>: Data hari 3, 4, 5</a:t>
            </a:r>
            <a:endParaRPr sz="1100">
              <a:solidFill>
                <a:schemeClr val="dk1"/>
              </a:solidFill>
            </a:endParaRPr>
          </a:p>
          <a:p>
            <a:pPr indent="0" lvl="0" marL="914400" rtl="0" algn="l">
              <a:spcBef>
                <a:spcPts val="1200"/>
              </a:spcBef>
              <a:spcAft>
                <a:spcPts val="0"/>
              </a:spcAft>
              <a:buNone/>
            </a:pPr>
            <a:r>
              <a:t/>
            </a:r>
            <a:endParaRPr sz="1100">
              <a:solidFill>
                <a:schemeClr val="dk1"/>
              </a:solidFill>
            </a:endParaRPr>
          </a:p>
          <a:p>
            <a:pPr indent="-298450" lvl="0" marL="457200" rtl="0" algn="l">
              <a:spcBef>
                <a:spcPts val="1200"/>
              </a:spcBef>
              <a:spcAft>
                <a:spcPts val="0"/>
              </a:spcAft>
              <a:buClr>
                <a:schemeClr val="dk1"/>
              </a:buClr>
              <a:buSzPts val="1100"/>
              <a:buAutoNum type="arabicPeriod"/>
            </a:pPr>
            <a:r>
              <a:rPr b="1" lang="en-GB" sz="1100">
                <a:solidFill>
                  <a:schemeClr val="dk1"/>
                </a:solidFill>
              </a:rPr>
              <a:t>Model Selection</a:t>
            </a:r>
            <a:r>
              <a:rPr lang="en-GB" sz="1100">
                <a:solidFill>
                  <a:schemeClr val="dk1"/>
                </a:solidFill>
              </a:rPr>
              <a:t>: Gunakan Lasso Regression sebagai model untuk melakukan feature selection.</a:t>
            </a:r>
            <a:endParaRPr b="1" sz="1600">
              <a:solidFill>
                <a:srgbClr val="111111"/>
              </a:solidFill>
              <a:highlight>
                <a:srgbClr val="FFFFFF"/>
              </a:high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3"/>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ARIMA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Pola Data Deret Waktu Time Series</a:t>
            </a:r>
            <a:endParaRPr/>
          </a:p>
        </p:txBody>
      </p:sp>
      <p:pic>
        <p:nvPicPr>
          <p:cNvPr id="382" name="Google Shape;382;p64"/>
          <p:cNvPicPr preferRelativeResize="0"/>
          <p:nvPr/>
        </p:nvPicPr>
        <p:blipFill>
          <a:blip r:embed="rId3">
            <a:alphaModFix/>
          </a:blip>
          <a:stretch>
            <a:fillRect/>
          </a:stretch>
        </p:blipFill>
        <p:spPr>
          <a:xfrm>
            <a:off x="2078625" y="1054675"/>
            <a:ext cx="5083381" cy="38209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65"/>
          <p:cNvPicPr preferRelativeResize="0"/>
          <p:nvPr/>
        </p:nvPicPr>
        <p:blipFill>
          <a:blip r:embed="rId3">
            <a:alphaModFix/>
          </a:blip>
          <a:stretch>
            <a:fillRect/>
          </a:stretch>
        </p:blipFill>
        <p:spPr>
          <a:xfrm>
            <a:off x="304800" y="740900"/>
            <a:ext cx="8707925" cy="23260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Pola Stationer dan Non-Stationer</a:t>
            </a:r>
            <a:endParaRPr/>
          </a:p>
        </p:txBody>
      </p:sp>
      <p:pic>
        <p:nvPicPr>
          <p:cNvPr id="393" name="Google Shape;393;p66"/>
          <p:cNvPicPr preferRelativeResize="0"/>
          <p:nvPr/>
        </p:nvPicPr>
        <p:blipFill>
          <a:blip r:embed="rId3">
            <a:alphaModFix/>
          </a:blip>
          <a:stretch>
            <a:fillRect/>
          </a:stretch>
        </p:blipFill>
        <p:spPr>
          <a:xfrm>
            <a:off x="1838325" y="1447800"/>
            <a:ext cx="5467350" cy="24003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7"/>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Tidak Stationer pada Pola Musiman</a:t>
            </a:r>
            <a:endParaRPr sz="2600"/>
          </a:p>
        </p:txBody>
      </p:sp>
      <p:pic>
        <p:nvPicPr>
          <p:cNvPr id="399" name="Google Shape;399;p67"/>
          <p:cNvPicPr preferRelativeResize="0"/>
          <p:nvPr/>
        </p:nvPicPr>
        <p:blipFill>
          <a:blip r:embed="rId3">
            <a:alphaModFix/>
          </a:blip>
          <a:stretch>
            <a:fillRect/>
          </a:stretch>
        </p:blipFill>
        <p:spPr>
          <a:xfrm>
            <a:off x="613375" y="1415900"/>
            <a:ext cx="7458075" cy="26003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8"/>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Uji Stationeritas Data</a:t>
            </a:r>
            <a:endParaRPr sz="2600"/>
          </a:p>
        </p:txBody>
      </p:sp>
      <p:sp>
        <p:nvSpPr>
          <p:cNvPr id="405" name="Google Shape;405;p68"/>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100">
                <a:solidFill>
                  <a:schemeClr val="dk1"/>
                </a:solidFill>
              </a:rPr>
              <a:t>Untuk menguji </a:t>
            </a:r>
            <a:r>
              <a:rPr b="1" lang="en-GB" sz="1100">
                <a:solidFill>
                  <a:schemeClr val="dk1"/>
                </a:solidFill>
              </a:rPr>
              <a:t>stasioneritas</a:t>
            </a:r>
            <a:r>
              <a:rPr lang="en-GB" sz="1100">
                <a:solidFill>
                  <a:schemeClr val="dk1"/>
                </a:solidFill>
              </a:rPr>
              <a:t> data dalam analisis deret waktu, dapat digunakan </a:t>
            </a:r>
            <a:r>
              <a:rPr b="1" lang="en-GB" sz="1100">
                <a:solidFill>
                  <a:schemeClr val="dk1"/>
                </a:solidFill>
              </a:rPr>
              <a:t>uji Augmented Dickey-Fuller (ADF)</a:t>
            </a:r>
            <a:r>
              <a:rPr lang="en-GB" sz="1100">
                <a:solidFill>
                  <a:schemeClr val="dk1"/>
                </a:solidFill>
              </a:rPr>
              <a:t>. Data yang stasioner berarti bahwa statistiknya (seperti rata-rata dan varians) tidak berubah seiring waktu. Jika data tidak stasioner, perlu dilakukan transformasi (seperti diferensiasi) untuk membuatnya stasioner.</a:t>
            </a:r>
            <a:endParaRPr sz="1100">
              <a:solidFill>
                <a:schemeClr val="dk1"/>
              </a:solidFill>
            </a:endParaRPr>
          </a:p>
          <a:p>
            <a:pPr indent="0" lvl="0" marL="457200" rtl="0" algn="l">
              <a:spcBef>
                <a:spcPts val="1200"/>
              </a:spcBef>
              <a:spcAft>
                <a:spcPts val="0"/>
              </a:spcAft>
              <a:buNone/>
            </a:pPr>
            <a:r>
              <a:rPr b="1" lang="en-GB" sz="1100">
                <a:solidFill>
                  <a:schemeClr val="dk1"/>
                </a:solidFill>
              </a:rPr>
              <a:t>H0 (Hipotesis Nol)</a:t>
            </a:r>
            <a:r>
              <a:rPr lang="en-GB" sz="1100">
                <a:solidFill>
                  <a:schemeClr val="dk1"/>
                </a:solidFill>
              </a:rPr>
              <a:t>: Data mengandung unit root, yang berarti data tidak stasioner.</a:t>
            </a:r>
            <a:endParaRPr sz="1100">
              <a:solidFill>
                <a:schemeClr val="dk1"/>
              </a:solidFill>
            </a:endParaRPr>
          </a:p>
          <a:p>
            <a:pPr indent="0" lvl="0" marL="457200" rtl="0" algn="l">
              <a:spcBef>
                <a:spcPts val="1200"/>
              </a:spcBef>
              <a:spcAft>
                <a:spcPts val="0"/>
              </a:spcAft>
              <a:buNone/>
            </a:pPr>
            <a:r>
              <a:rPr b="1" lang="en-GB" sz="1100">
                <a:solidFill>
                  <a:schemeClr val="dk1"/>
                </a:solidFill>
              </a:rPr>
              <a:t>H1 (Hipotesis Alternatif)</a:t>
            </a:r>
            <a:r>
              <a:rPr lang="en-GB" sz="1100">
                <a:solidFill>
                  <a:schemeClr val="dk1"/>
                </a:solidFill>
              </a:rPr>
              <a:t>: Data tidak mengandung unit root, yang berarti data stasioner.</a:t>
            </a:r>
            <a:endParaRPr sz="1100">
              <a:solidFill>
                <a:schemeClr val="dk1"/>
              </a:solidFill>
            </a:endParaRPr>
          </a:p>
          <a:p>
            <a:pPr indent="0" lvl="0" marL="0" rtl="0" algn="l">
              <a:spcBef>
                <a:spcPts val="1200"/>
              </a:spcBef>
              <a:spcAft>
                <a:spcPts val="0"/>
              </a:spcAft>
              <a:buNone/>
            </a:pPr>
            <a:r>
              <a:rPr b="1" lang="en-GB" sz="1100">
                <a:solidFill>
                  <a:schemeClr val="dk1"/>
                </a:solidFill>
              </a:rPr>
              <a:t>p-value</a:t>
            </a:r>
            <a:r>
              <a:rPr lang="en-GB" sz="1100">
                <a:solidFill>
                  <a:schemeClr val="dk1"/>
                </a:solidFill>
              </a:rPr>
              <a:t>: Nilai p ini digunakan untuk menguji hipotesis nol. Jika p-value &lt; 0.05, maka kita dapat menolak hipotesis nol dan menyimpulkan bahwa data adalah stasioner.</a:t>
            </a:r>
            <a:endParaRPr sz="1100">
              <a:solidFill>
                <a:schemeClr val="dk1"/>
              </a:solidFill>
            </a:endParaRPr>
          </a:p>
          <a:p>
            <a:pPr indent="0" lvl="0" marL="0" rtl="0" algn="l">
              <a:spcBef>
                <a:spcPts val="1200"/>
              </a:spcBef>
              <a:spcAft>
                <a:spcPts val="0"/>
              </a:spcAft>
              <a:buNone/>
            </a:pPr>
            <a:r>
              <a:t/>
            </a:r>
            <a:endParaRPr b="1" sz="1100">
              <a:solidFill>
                <a:schemeClr val="dk1"/>
              </a:solidFill>
            </a:endParaRPr>
          </a:p>
          <a:p>
            <a:pPr indent="0" lvl="0" marL="0" rtl="0" algn="l">
              <a:spcBef>
                <a:spcPts val="1200"/>
              </a:spcBef>
              <a:spcAft>
                <a:spcPts val="0"/>
              </a:spcAft>
              <a:buNone/>
            </a:pPr>
            <a:r>
              <a:rPr b="1" lang="en-GB" sz="1100">
                <a:solidFill>
                  <a:schemeClr val="dk1"/>
                </a:solidFill>
              </a:rPr>
              <a:t>Kesimpulan :</a:t>
            </a:r>
            <a:endParaRPr b="1" sz="1100">
              <a:solidFill>
                <a:schemeClr val="dk1"/>
              </a:solidFill>
            </a:endParaRPr>
          </a:p>
          <a:p>
            <a:pPr indent="-298450" lvl="0" marL="457200" rtl="0" algn="l">
              <a:spcBef>
                <a:spcPts val="1200"/>
              </a:spcBef>
              <a:spcAft>
                <a:spcPts val="0"/>
              </a:spcAft>
              <a:buClr>
                <a:schemeClr val="dk1"/>
              </a:buClr>
              <a:buSzPts val="1100"/>
              <a:buChar char="-"/>
            </a:pPr>
            <a:r>
              <a:rPr b="1" lang="en-GB" sz="1100">
                <a:solidFill>
                  <a:schemeClr val="dk1"/>
                </a:solidFill>
              </a:rPr>
              <a:t>Jika p-value &lt; 0.05</a:t>
            </a:r>
            <a:r>
              <a:rPr lang="en-GB" sz="1100">
                <a:solidFill>
                  <a:schemeClr val="dk1"/>
                </a:solidFill>
              </a:rPr>
              <a:t>, Anda dapat menolak hipotesis nol dan menyimpulkan bahwa data </a:t>
            </a:r>
            <a:r>
              <a:rPr b="1" lang="en-GB" sz="1100">
                <a:solidFill>
                  <a:schemeClr val="dk1"/>
                </a:solidFill>
              </a:rPr>
              <a:t>stasioner</a:t>
            </a:r>
            <a:r>
              <a:rPr lang="en-GB" sz="1100">
                <a:solidFill>
                  <a:schemeClr val="dk1"/>
                </a:solidFill>
              </a:rPr>
              <a:t>.</a:t>
            </a:r>
            <a:endParaRPr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Jika p-value &gt; 0.05</a:t>
            </a:r>
            <a:r>
              <a:rPr lang="en-GB" sz="1100">
                <a:solidFill>
                  <a:schemeClr val="dk1"/>
                </a:solidFill>
              </a:rPr>
              <a:t>, Anda gagal menolak hipotesis nol dan menyimpulkan bahwa data </a:t>
            </a:r>
            <a:r>
              <a:rPr b="1" lang="en-GB" sz="1100">
                <a:solidFill>
                  <a:schemeClr val="dk1"/>
                </a:solidFill>
              </a:rPr>
              <a:t>tidak stasioner</a:t>
            </a:r>
            <a:r>
              <a:rPr lang="en-GB" sz="1100">
                <a:solidFill>
                  <a:schemeClr val="dk1"/>
                </a:solidFill>
              </a:rPr>
              <a:t>.</a:t>
            </a:r>
            <a:endParaRPr sz="1100">
              <a:solidFill>
                <a:schemeClr val="dk1"/>
              </a:solidFill>
            </a:endParaRPr>
          </a:p>
          <a:p>
            <a:pPr indent="0" lvl="0" marL="0" rtl="0" algn="l">
              <a:spcBef>
                <a:spcPts val="1200"/>
              </a:spcBef>
              <a:spcAft>
                <a:spcPts val="1200"/>
              </a:spcAft>
              <a:buNone/>
            </a:pPr>
            <a:r>
              <a:t/>
            </a:r>
            <a:endParaRPr sz="11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Perbedaan Model AR dan Model MA</a:t>
            </a:r>
            <a:endParaRPr sz="2600"/>
          </a:p>
        </p:txBody>
      </p:sp>
      <p:pic>
        <p:nvPicPr>
          <p:cNvPr id="411" name="Google Shape;411;p69"/>
          <p:cNvPicPr preferRelativeResize="0"/>
          <p:nvPr/>
        </p:nvPicPr>
        <p:blipFill>
          <a:blip r:embed="rId3">
            <a:alphaModFix/>
          </a:blip>
          <a:stretch>
            <a:fillRect/>
          </a:stretch>
        </p:blipFill>
        <p:spPr>
          <a:xfrm>
            <a:off x="381000" y="1017725"/>
            <a:ext cx="8064351" cy="365052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Karakteristik Plot ACF dan PACF</a:t>
            </a:r>
            <a:endParaRPr sz="2600"/>
          </a:p>
        </p:txBody>
      </p:sp>
      <p:pic>
        <p:nvPicPr>
          <p:cNvPr id="417" name="Google Shape;417;p70"/>
          <p:cNvPicPr preferRelativeResize="0"/>
          <p:nvPr/>
        </p:nvPicPr>
        <p:blipFill>
          <a:blip r:embed="rId3">
            <a:alphaModFix/>
          </a:blip>
          <a:stretch>
            <a:fillRect/>
          </a:stretch>
        </p:blipFill>
        <p:spPr>
          <a:xfrm>
            <a:off x="1881188" y="1232950"/>
            <a:ext cx="5381625" cy="20478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Cut Off</a:t>
            </a:r>
            <a:endParaRPr sz="2600"/>
          </a:p>
        </p:txBody>
      </p:sp>
      <p:pic>
        <p:nvPicPr>
          <p:cNvPr id="423" name="Google Shape;423;p71"/>
          <p:cNvPicPr preferRelativeResize="0"/>
          <p:nvPr/>
        </p:nvPicPr>
        <p:blipFill>
          <a:blip r:embed="rId3">
            <a:alphaModFix/>
          </a:blip>
          <a:stretch>
            <a:fillRect/>
          </a:stretch>
        </p:blipFill>
        <p:spPr>
          <a:xfrm>
            <a:off x="1357350" y="1280925"/>
            <a:ext cx="6600899" cy="3100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8"/>
          <p:cNvPicPr preferRelativeResize="0"/>
          <p:nvPr/>
        </p:nvPicPr>
        <p:blipFill>
          <a:blip r:embed="rId3">
            <a:alphaModFix/>
          </a:blip>
          <a:stretch>
            <a:fillRect/>
          </a:stretch>
        </p:blipFill>
        <p:spPr>
          <a:xfrm>
            <a:off x="657300" y="1628700"/>
            <a:ext cx="7962900" cy="1552575"/>
          </a:xfrm>
          <a:prstGeom prst="rect">
            <a:avLst/>
          </a:prstGeom>
          <a:noFill/>
          <a:ln>
            <a:noFill/>
          </a:ln>
        </p:spPr>
      </p:pic>
      <p:sp>
        <p:nvSpPr>
          <p:cNvPr id="90" name="Google Shape;90;p18"/>
          <p:cNvSpPr txBox="1"/>
          <p:nvPr>
            <p:ph idx="1" type="body"/>
          </p:nvPr>
        </p:nvSpPr>
        <p:spPr>
          <a:xfrm>
            <a:off x="464100" y="3461150"/>
            <a:ext cx="8520600" cy="82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This means that in one complete pass through your dataset (one epoch), the training process will iterate through 50 batches.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Dies Down</a:t>
            </a:r>
            <a:endParaRPr sz="2600"/>
          </a:p>
        </p:txBody>
      </p:sp>
      <p:pic>
        <p:nvPicPr>
          <p:cNvPr id="429" name="Google Shape;429;p72"/>
          <p:cNvPicPr preferRelativeResize="0"/>
          <p:nvPr/>
        </p:nvPicPr>
        <p:blipFill>
          <a:blip r:embed="rId3">
            <a:alphaModFix/>
          </a:blip>
          <a:stretch>
            <a:fillRect/>
          </a:stretch>
        </p:blipFill>
        <p:spPr>
          <a:xfrm>
            <a:off x="988550" y="1311475"/>
            <a:ext cx="7148250" cy="28661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Decompositional Plot</a:t>
            </a:r>
            <a:endParaRPr sz="2600"/>
          </a:p>
        </p:txBody>
      </p:sp>
      <p:pic>
        <p:nvPicPr>
          <p:cNvPr id="435" name="Google Shape;435;p73"/>
          <p:cNvPicPr preferRelativeResize="0"/>
          <p:nvPr/>
        </p:nvPicPr>
        <p:blipFill>
          <a:blip r:embed="rId3">
            <a:alphaModFix/>
          </a:blip>
          <a:stretch>
            <a:fillRect/>
          </a:stretch>
        </p:blipFill>
        <p:spPr>
          <a:xfrm>
            <a:off x="482450" y="1131350"/>
            <a:ext cx="7758325" cy="3564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Decompositional Plot</a:t>
            </a:r>
            <a:endParaRPr sz="2600"/>
          </a:p>
        </p:txBody>
      </p:sp>
      <p:pic>
        <p:nvPicPr>
          <p:cNvPr id="441" name="Google Shape;441;p74"/>
          <p:cNvPicPr preferRelativeResize="0"/>
          <p:nvPr/>
        </p:nvPicPr>
        <p:blipFill>
          <a:blip r:embed="rId3">
            <a:alphaModFix/>
          </a:blip>
          <a:stretch>
            <a:fillRect/>
          </a:stretch>
        </p:blipFill>
        <p:spPr>
          <a:xfrm>
            <a:off x="444600" y="1170125"/>
            <a:ext cx="4767901" cy="33561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Perbandingan ARIMA dan SARIMA</a:t>
            </a:r>
            <a:endParaRPr sz="2600"/>
          </a:p>
        </p:txBody>
      </p:sp>
      <p:pic>
        <p:nvPicPr>
          <p:cNvPr id="447" name="Google Shape;447;p75"/>
          <p:cNvPicPr preferRelativeResize="0"/>
          <p:nvPr/>
        </p:nvPicPr>
        <p:blipFill>
          <a:blip r:embed="rId3">
            <a:alphaModFix/>
          </a:blip>
          <a:stretch>
            <a:fillRect/>
          </a:stretch>
        </p:blipFill>
        <p:spPr>
          <a:xfrm>
            <a:off x="1616050" y="1024950"/>
            <a:ext cx="6383173" cy="382097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Plot ACF dan PACF Non Musiman</a:t>
            </a:r>
            <a:endParaRPr sz="2600"/>
          </a:p>
        </p:txBody>
      </p:sp>
      <p:pic>
        <p:nvPicPr>
          <p:cNvPr id="453" name="Google Shape;453;p76"/>
          <p:cNvPicPr preferRelativeResize="0"/>
          <p:nvPr/>
        </p:nvPicPr>
        <p:blipFill rotWithShape="1">
          <a:blip r:embed="rId3">
            <a:alphaModFix/>
          </a:blip>
          <a:srcRect b="0" l="0" r="0" t="16065"/>
          <a:stretch/>
        </p:blipFill>
        <p:spPr>
          <a:xfrm>
            <a:off x="1890175" y="1419925"/>
            <a:ext cx="5667375" cy="28023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Plot ACF dan PACF Musiman</a:t>
            </a:r>
            <a:endParaRPr sz="2600"/>
          </a:p>
        </p:txBody>
      </p:sp>
      <p:pic>
        <p:nvPicPr>
          <p:cNvPr id="459" name="Google Shape;459;p77"/>
          <p:cNvPicPr preferRelativeResize="0"/>
          <p:nvPr/>
        </p:nvPicPr>
        <p:blipFill rotWithShape="1">
          <a:blip r:embed="rId3">
            <a:alphaModFix/>
          </a:blip>
          <a:srcRect b="2931" l="605" r="1719" t="10081"/>
          <a:stretch/>
        </p:blipFill>
        <p:spPr>
          <a:xfrm>
            <a:off x="1648075" y="1250375"/>
            <a:ext cx="6048000" cy="30422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8"/>
          <p:cNvSpPr txBox="1"/>
          <p:nvPr>
            <p:ph type="title"/>
          </p:nvPr>
        </p:nvSpPr>
        <p:spPr>
          <a:xfrm>
            <a:off x="768900" y="445025"/>
            <a:ext cx="771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Mengidentifikasi Efek Musiman dengan ACF</a:t>
            </a:r>
            <a:endParaRPr sz="2600"/>
          </a:p>
        </p:txBody>
      </p:sp>
      <p:sp>
        <p:nvSpPr>
          <p:cNvPr id="465" name="Google Shape;465;p78"/>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GB" sz="1100">
                <a:solidFill>
                  <a:schemeClr val="dk1"/>
                </a:solidFill>
              </a:rPr>
              <a:t>ACF</a:t>
            </a:r>
            <a:r>
              <a:rPr lang="en-GB" sz="1100">
                <a:solidFill>
                  <a:schemeClr val="dk1"/>
                </a:solidFill>
              </a:rPr>
              <a:t> mengukur korelasi antar data pada lag yang berbeda. Untuk data musiman, pola yang berulang setiap periode tertentu akan terlihat sebagai </a:t>
            </a:r>
            <a:r>
              <a:rPr b="1" lang="en-GB" sz="1100">
                <a:solidFill>
                  <a:schemeClr val="dk1"/>
                </a:solidFill>
              </a:rPr>
              <a:t>puncak signifikan</a:t>
            </a:r>
            <a:r>
              <a:rPr lang="en-GB" sz="1100">
                <a:solidFill>
                  <a:schemeClr val="dk1"/>
                </a:solidFill>
              </a:rPr>
              <a:t> pada lag yang kelipatan dari periode musiman.</a:t>
            </a:r>
            <a:endParaRPr sz="1100">
              <a:solidFill>
                <a:schemeClr val="dk1"/>
              </a:solidFill>
            </a:endParaRPr>
          </a:p>
          <a:p>
            <a:pPr indent="-298450" lvl="0" marL="457200" rtl="0" algn="l">
              <a:spcBef>
                <a:spcPts val="1200"/>
              </a:spcBef>
              <a:spcAft>
                <a:spcPts val="0"/>
              </a:spcAft>
              <a:buClr>
                <a:schemeClr val="dk1"/>
              </a:buClr>
              <a:buSzPts val="1100"/>
              <a:buChar char="●"/>
            </a:pPr>
            <a:r>
              <a:rPr lang="en-GB" sz="1100">
                <a:solidFill>
                  <a:schemeClr val="dk1"/>
                </a:solidFill>
              </a:rPr>
              <a:t>Contohnya: Jika data memiliki pola musiman dengan periode 12 (misalnya, data bulanan), ACF akan menunjukkan puncak signifikan pada lag 12, 24, 36, dan seterusnya.</a:t>
            </a:r>
            <a:endParaRPr sz="1100">
              <a:solidFill>
                <a:schemeClr val="dk1"/>
              </a:solidFill>
            </a:endParaRPr>
          </a:p>
          <a:p>
            <a:pPr indent="0" lvl="0" marL="0" rtl="0" algn="l">
              <a:spcBef>
                <a:spcPts val="1200"/>
              </a:spcBef>
              <a:spcAft>
                <a:spcPts val="0"/>
              </a:spcAft>
              <a:buClr>
                <a:schemeClr val="dk1"/>
              </a:buClr>
              <a:buSzPts val="1100"/>
              <a:buFont typeface="Arial"/>
              <a:buNone/>
            </a:pPr>
            <a:r>
              <a:rPr lang="en-GB" sz="1100">
                <a:solidFill>
                  <a:schemeClr val="dk1"/>
                </a:solidFill>
              </a:rPr>
              <a:t>Efek musiman sering muncul sebagai </a:t>
            </a:r>
            <a:r>
              <a:rPr b="1" lang="en-GB" sz="1100">
                <a:solidFill>
                  <a:schemeClr val="dk1"/>
                </a:solidFill>
              </a:rPr>
              <a:t>pola periodik</a:t>
            </a:r>
            <a:r>
              <a:rPr lang="en-GB" sz="1100">
                <a:solidFill>
                  <a:schemeClr val="dk1"/>
                </a:solidFill>
              </a:rPr>
              <a:t> pada plot ACF, menunjukkan bahwa nilai data pada waktu tertentu berkorelasi kuat dengan nilai data pada waktu.</a:t>
            </a:r>
            <a:endParaRPr sz="1100">
              <a:solidFill>
                <a:schemeClr val="dk1"/>
              </a:solidFill>
            </a:endParaRPr>
          </a:p>
          <a:p>
            <a:pPr indent="0" lvl="0" marL="0" rtl="0" algn="l">
              <a:spcBef>
                <a:spcPts val="1200"/>
              </a:spcBef>
              <a:spcAft>
                <a:spcPts val="1200"/>
              </a:spcAft>
              <a:buNone/>
            </a:pPr>
            <a:r>
              <a:t/>
            </a:r>
            <a:endParaRPr sz="1100">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Perbandingan ARIMA dan ARIMAX</a:t>
            </a:r>
            <a:endParaRPr sz="2600"/>
          </a:p>
        </p:txBody>
      </p:sp>
      <p:pic>
        <p:nvPicPr>
          <p:cNvPr id="471" name="Google Shape;471;p79"/>
          <p:cNvPicPr preferRelativeResize="0"/>
          <p:nvPr/>
        </p:nvPicPr>
        <p:blipFill>
          <a:blip r:embed="rId3">
            <a:alphaModFix/>
          </a:blip>
          <a:stretch>
            <a:fillRect/>
          </a:stretch>
        </p:blipFill>
        <p:spPr>
          <a:xfrm>
            <a:off x="2391150" y="1017725"/>
            <a:ext cx="4529958" cy="382097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ARIMA dan ARIMAX</a:t>
            </a:r>
            <a:endParaRPr sz="2600"/>
          </a:p>
        </p:txBody>
      </p:sp>
      <p:cxnSp>
        <p:nvCxnSpPr>
          <p:cNvPr id="477" name="Google Shape;477;p80"/>
          <p:cNvCxnSpPr/>
          <p:nvPr/>
        </p:nvCxnSpPr>
        <p:spPr>
          <a:xfrm>
            <a:off x="4170000" y="1057825"/>
            <a:ext cx="23100" cy="4085700"/>
          </a:xfrm>
          <a:prstGeom prst="straightConnector1">
            <a:avLst/>
          </a:prstGeom>
          <a:noFill/>
          <a:ln cap="flat" cmpd="sng" w="9525">
            <a:solidFill>
              <a:schemeClr val="dk2"/>
            </a:solidFill>
            <a:prstDash val="solid"/>
            <a:round/>
            <a:headEnd len="med" w="med" type="none"/>
            <a:tailEnd len="med" w="med" type="none"/>
          </a:ln>
        </p:spPr>
      </p:cxnSp>
      <p:pic>
        <p:nvPicPr>
          <p:cNvPr id="478" name="Google Shape;478;p80"/>
          <p:cNvPicPr preferRelativeResize="0"/>
          <p:nvPr/>
        </p:nvPicPr>
        <p:blipFill>
          <a:blip r:embed="rId3">
            <a:alphaModFix/>
          </a:blip>
          <a:stretch>
            <a:fillRect/>
          </a:stretch>
        </p:blipFill>
        <p:spPr>
          <a:xfrm>
            <a:off x="114200" y="1131800"/>
            <a:ext cx="3949551" cy="3007524"/>
          </a:xfrm>
          <a:prstGeom prst="rect">
            <a:avLst/>
          </a:prstGeom>
          <a:noFill/>
          <a:ln>
            <a:noFill/>
          </a:ln>
        </p:spPr>
      </p:pic>
      <p:pic>
        <p:nvPicPr>
          <p:cNvPr id="479" name="Google Shape;479;p80"/>
          <p:cNvPicPr preferRelativeResize="0"/>
          <p:nvPr/>
        </p:nvPicPr>
        <p:blipFill>
          <a:blip r:embed="rId4">
            <a:alphaModFix/>
          </a:blip>
          <a:stretch>
            <a:fillRect/>
          </a:stretch>
        </p:blipFill>
        <p:spPr>
          <a:xfrm>
            <a:off x="4345500" y="1017725"/>
            <a:ext cx="4347100" cy="18125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Perbandingan SARIMA dan SARIMAX</a:t>
            </a:r>
            <a:endParaRPr sz="2600"/>
          </a:p>
        </p:txBody>
      </p:sp>
      <p:pic>
        <p:nvPicPr>
          <p:cNvPr id="485" name="Google Shape;485;p81"/>
          <p:cNvPicPr preferRelativeResize="0"/>
          <p:nvPr/>
        </p:nvPicPr>
        <p:blipFill>
          <a:blip r:embed="rId3">
            <a:alphaModFix/>
          </a:blip>
          <a:stretch>
            <a:fillRect/>
          </a:stretch>
        </p:blipFill>
        <p:spPr>
          <a:xfrm>
            <a:off x="2498925" y="1116475"/>
            <a:ext cx="4225341" cy="3820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Binary Cross-Entropy</a:t>
            </a:r>
            <a:endParaRPr/>
          </a:p>
        </p:txBody>
      </p:sp>
      <p:pic>
        <p:nvPicPr>
          <p:cNvPr id="96" name="Google Shape;96;p19"/>
          <p:cNvPicPr preferRelativeResize="0"/>
          <p:nvPr/>
        </p:nvPicPr>
        <p:blipFill>
          <a:blip r:embed="rId3">
            <a:alphaModFix/>
          </a:blip>
          <a:stretch>
            <a:fillRect/>
          </a:stretch>
        </p:blipFill>
        <p:spPr>
          <a:xfrm>
            <a:off x="1605125" y="1947525"/>
            <a:ext cx="6715125" cy="790575"/>
          </a:xfrm>
          <a:prstGeom prst="rect">
            <a:avLst/>
          </a:prstGeom>
          <a:noFill/>
          <a:ln>
            <a:noFill/>
          </a:ln>
        </p:spPr>
      </p:pic>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M</a:t>
            </a:r>
            <a:r>
              <a:rPr lang="en-GB"/>
              <a:t>etrik yang sering digunakan untuk mengukur performa model klasifikasi biner</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S</a:t>
            </a:r>
            <a:r>
              <a:rPr lang="en-GB" sz="2600">
                <a:solidFill>
                  <a:srgbClr val="111111"/>
                </a:solidFill>
                <a:highlight>
                  <a:srgbClr val="FFFFFF"/>
                </a:highlight>
              </a:rPr>
              <a:t>ARIMA dan SARIMAX</a:t>
            </a:r>
            <a:endParaRPr sz="2600"/>
          </a:p>
        </p:txBody>
      </p:sp>
      <p:pic>
        <p:nvPicPr>
          <p:cNvPr id="491" name="Google Shape;491;p82"/>
          <p:cNvPicPr preferRelativeResize="0"/>
          <p:nvPr/>
        </p:nvPicPr>
        <p:blipFill>
          <a:blip r:embed="rId3">
            <a:alphaModFix/>
          </a:blip>
          <a:stretch>
            <a:fillRect/>
          </a:stretch>
        </p:blipFill>
        <p:spPr>
          <a:xfrm>
            <a:off x="152400" y="1246325"/>
            <a:ext cx="4101901" cy="3260026"/>
          </a:xfrm>
          <a:prstGeom prst="rect">
            <a:avLst/>
          </a:prstGeom>
          <a:noFill/>
          <a:ln>
            <a:noFill/>
          </a:ln>
        </p:spPr>
      </p:pic>
      <p:pic>
        <p:nvPicPr>
          <p:cNvPr id="492" name="Google Shape;492;p82"/>
          <p:cNvPicPr preferRelativeResize="0"/>
          <p:nvPr/>
        </p:nvPicPr>
        <p:blipFill>
          <a:blip r:embed="rId4">
            <a:alphaModFix/>
          </a:blip>
          <a:stretch>
            <a:fillRect/>
          </a:stretch>
        </p:blipFill>
        <p:spPr>
          <a:xfrm>
            <a:off x="4284975" y="1246325"/>
            <a:ext cx="4571843" cy="1665525"/>
          </a:xfrm>
          <a:prstGeom prst="rect">
            <a:avLst/>
          </a:prstGeom>
          <a:noFill/>
          <a:ln>
            <a:noFill/>
          </a:ln>
        </p:spPr>
      </p:pic>
      <p:cxnSp>
        <p:nvCxnSpPr>
          <p:cNvPr id="493" name="Google Shape;493;p82"/>
          <p:cNvCxnSpPr/>
          <p:nvPr/>
        </p:nvCxnSpPr>
        <p:spPr>
          <a:xfrm>
            <a:off x="4170000" y="1057825"/>
            <a:ext cx="23100" cy="4085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3"/>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Menentukan Parameter SARIMA</a:t>
            </a:r>
            <a:endParaRPr sz="2600"/>
          </a:p>
        </p:txBody>
      </p:sp>
      <p:sp>
        <p:nvSpPr>
          <p:cNvPr id="499" name="Google Shape;499;p83"/>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292100" lvl="0" marL="457200" rtl="0" algn="l">
              <a:spcBef>
                <a:spcPts val="1400"/>
              </a:spcBef>
              <a:spcAft>
                <a:spcPts val="0"/>
              </a:spcAft>
              <a:buClr>
                <a:schemeClr val="dk1"/>
              </a:buClr>
              <a:buSzPts val="1000"/>
              <a:buAutoNum type="arabicPeriod"/>
            </a:pPr>
            <a:r>
              <a:rPr b="1" lang="en-GB" sz="1000">
                <a:solidFill>
                  <a:schemeClr val="dk1"/>
                </a:solidFill>
              </a:rPr>
              <a:t>Identifikasi Data</a:t>
            </a:r>
            <a:endParaRPr b="1"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Periksa Musiman:</a:t>
            </a:r>
            <a:r>
              <a:rPr lang="en-GB" sz="1000">
                <a:solidFill>
                  <a:schemeClr val="dk1"/>
                </a:solidFill>
              </a:rPr>
              <a:t> Periksa apakah data memiliki pola musiman, misalnya pola berulang setiap bulan, kuartal, atau tahun. Ini menentukan nilai </a:t>
            </a:r>
            <a:r>
              <a:rPr b="1" lang="en-GB" sz="1000">
                <a:solidFill>
                  <a:schemeClr val="dk1"/>
                </a:solidFill>
              </a:rPr>
              <a:t>periode musiman </a:t>
            </a:r>
            <a:r>
              <a:rPr b="1" lang="en-GB" sz="1000">
                <a:solidFill>
                  <a:schemeClr val="dk1"/>
                </a:solidFill>
              </a:rPr>
              <a:t>(s</a:t>
            </a:r>
            <a:r>
              <a:rPr b="1" lang="en-GB" sz="1000">
                <a:solidFill>
                  <a:schemeClr val="dk1"/>
                </a:solidFill>
              </a:rPr>
              <a:t>)</a:t>
            </a:r>
            <a:r>
              <a:rPr lang="en-GB" sz="1000">
                <a:solidFill>
                  <a:schemeClr val="dk1"/>
                </a:solidFill>
              </a:rPr>
              <a:t>.</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Ubah Stasioner:</a:t>
            </a:r>
            <a:r>
              <a:rPr lang="en-GB" sz="1000">
                <a:solidFill>
                  <a:schemeClr val="dk1"/>
                </a:solidFill>
              </a:rPr>
              <a:t> Jika data menunjukkan tren atau musiman yang kuat, lakukan differencing:</a:t>
            </a:r>
            <a:endParaRPr sz="1000">
              <a:solidFill>
                <a:schemeClr val="dk1"/>
              </a:solidFill>
            </a:endParaRPr>
          </a:p>
          <a:p>
            <a:pPr indent="-292100" lvl="1" marL="914400" rtl="0" algn="l">
              <a:spcBef>
                <a:spcPts val="0"/>
              </a:spcBef>
              <a:spcAft>
                <a:spcPts val="0"/>
              </a:spcAft>
              <a:buClr>
                <a:schemeClr val="dk1"/>
              </a:buClr>
              <a:buSzPts val="1000"/>
              <a:buChar char="○"/>
            </a:pPr>
            <a:r>
              <a:rPr b="1" lang="en-GB" sz="1000">
                <a:solidFill>
                  <a:schemeClr val="dk1"/>
                </a:solidFill>
              </a:rPr>
              <a:t>Non-musiman differencing (d)</a:t>
            </a:r>
            <a:r>
              <a:rPr lang="en-GB" sz="1000">
                <a:solidFill>
                  <a:schemeClr val="dk1"/>
                </a:solidFill>
              </a:rPr>
              <a:t>: Lakukan jika data menunjukkan tren non-musiman.</a:t>
            </a:r>
            <a:endParaRPr sz="1000">
              <a:solidFill>
                <a:schemeClr val="dk1"/>
              </a:solidFill>
            </a:endParaRPr>
          </a:p>
          <a:p>
            <a:pPr indent="-292100" lvl="1" marL="914400" rtl="0" algn="l">
              <a:spcBef>
                <a:spcPts val="0"/>
              </a:spcBef>
              <a:spcAft>
                <a:spcPts val="0"/>
              </a:spcAft>
              <a:buClr>
                <a:schemeClr val="dk1"/>
              </a:buClr>
              <a:buSzPts val="1000"/>
              <a:buChar char="○"/>
            </a:pPr>
            <a:r>
              <a:rPr b="1" lang="en-GB" sz="1000">
                <a:solidFill>
                  <a:schemeClr val="dk1"/>
                </a:solidFill>
              </a:rPr>
              <a:t>Musiman differencing (D)</a:t>
            </a:r>
            <a:r>
              <a:rPr lang="en-GB" sz="1000">
                <a:solidFill>
                  <a:schemeClr val="dk1"/>
                </a:solidFill>
              </a:rPr>
              <a:t>: Lakukan jika pola musiman terlihat tetapi data belum stasioner.</a:t>
            </a:r>
            <a:endParaRPr sz="1000">
              <a:solidFill>
                <a:schemeClr val="dk1"/>
              </a:solidFill>
            </a:endParaRPr>
          </a:p>
          <a:p>
            <a:pPr indent="0" lvl="0" marL="0" rtl="0" algn="just">
              <a:lnSpc>
                <a:spcPct val="106999"/>
              </a:lnSpc>
              <a:spcBef>
                <a:spcPts val="1200"/>
              </a:spcBef>
              <a:spcAft>
                <a:spcPts val="0"/>
              </a:spcAft>
              <a:buNone/>
            </a:pPr>
            <a:r>
              <a:t/>
            </a:r>
            <a:endParaRPr b="1" sz="1000">
              <a:solidFill>
                <a:schemeClr val="dk1"/>
              </a:solidFill>
            </a:endParaRPr>
          </a:p>
          <a:p>
            <a:pPr indent="-292100" lvl="0" marL="457200" rtl="0" algn="l">
              <a:spcBef>
                <a:spcPts val="1400"/>
              </a:spcBef>
              <a:spcAft>
                <a:spcPts val="0"/>
              </a:spcAft>
              <a:buClr>
                <a:schemeClr val="dk1"/>
              </a:buClr>
              <a:buSzPts val="1000"/>
              <a:buAutoNum type="arabicPeriod"/>
            </a:pPr>
            <a:r>
              <a:rPr b="1" lang="en-GB" sz="1000">
                <a:solidFill>
                  <a:schemeClr val="dk1"/>
                </a:solidFill>
              </a:rPr>
              <a:t>Tentukan Parameter Non-musiman (p,d,q)</a:t>
            </a:r>
            <a:endParaRPr b="1"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Plot ACF dan PACF:</a:t>
            </a:r>
            <a:endParaRPr b="1"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ACF:</a:t>
            </a:r>
            <a:endParaRPr sz="1000">
              <a:solidFill>
                <a:schemeClr val="dk1"/>
              </a:solidFill>
            </a:endParaRPr>
          </a:p>
          <a:p>
            <a:pPr indent="-292100" lvl="2" marL="1371600" rtl="0" algn="l">
              <a:spcBef>
                <a:spcPts val="0"/>
              </a:spcBef>
              <a:spcAft>
                <a:spcPts val="0"/>
              </a:spcAft>
              <a:buClr>
                <a:schemeClr val="dk1"/>
              </a:buClr>
              <a:buSzPts val="1000"/>
              <a:buChar char="■"/>
            </a:pPr>
            <a:r>
              <a:rPr lang="en-GB" sz="1000">
                <a:solidFill>
                  <a:schemeClr val="dk1"/>
                </a:solidFill>
              </a:rPr>
              <a:t>Jika ada penurunan yang lambat, data mungkin memerlukan differencing (d&gt;0).</a:t>
            </a:r>
            <a:endParaRPr sz="1000">
              <a:solidFill>
                <a:schemeClr val="dk1"/>
              </a:solidFill>
            </a:endParaRPr>
          </a:p>
          <a:p>
            <a:pPr indent="-292100" lvl="2" marL="1371600" rtl="0" algn="l">
              <a:spcBef>
                <a:spcPts val="0"/>
              </a:spcBef>
              <a:spcAft>
                <a:spcPts val="0"/>
              </a:spcAft>
              <a:buClr>
                <a:schemeClr val="dk1"/>
              </a:buClr>
              <a:buSzPts val="1000"/>
              <a:buChar char="■"/>
            </a:pPr>
            <a:r>
              <a:rPr lang="en-GB" sz="1000">
                <a:solidFill>
                  <a:schemeClr val="dk1"/>
                </a:solidFill>
              </a:rPr>
              <a:t>Gunakan pola ACF untuk menentukan </a:t>
            </a:r>
            <a:r>
              <a:rPr b="1" lang="en-GB" sz="1000">
                <a:solidFill>
                  <a:schemeClr val="dk1"/>
                </a:solidFill>
              </a:rPr>
              <a:t>MA (q)</a:t>
            </a:r>
            <a:r>
              <a:rPr lang="en-GB" sz="1000">
                <a:solidFill>
                  <a:schemeClr val="dk1"/>
                </a:solidFill>
              </a:rPr>
              <a:t>.</a:t>
            </a:r>
            <a:endParaRPr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PACF:</a:t>
            </a:r>
            <a:endParaRPr sz="1000">
              <a:solidFill>
                <a:schemeClr val="dk1"/>
              </a:solidFill>
            </a:endParaRPr>
          </a:p>
          <a:p>
            <a:pPr indent="-292100" lvl="2" marL="1371600" rtl="0" algn="l">
              <a:spcBef>
                <a:spcPts val="0"/>
              </a:spcBef>
              <a:spcAft>
                <a:spcPts val="0"/>
              </a:spcAft>
              <a:buClr>
                <a:schemeClr val="dk1"/>
              </a:buClr>
              <a:buSzPts val="1000"/>
              <a:buChar char="■"/>
            </a:pPr>
            <a:r>
              <a:rPr lang="en-GB" sz="1000">
                <a:solidFill>
                  <a:schemeClr val="dk1"/>
                </a:solidFill>
              </a:rPr>
              <a:t>Gunakan pola PACF untuk menentukan </a:t>
            </a:r>
            <a:r>
              <a:rPr b="1" lang="en-GB" sz="1000">
                <a:solidFill>
                  <a:schemeClr val="dk1"/>
                </a:solidFill>
              </a:rPr>
              <a:t>AR (p)</a:t>
            </a:r>
            <a:r>
              <a:rPr lang="en-GB" sz="1000">
                <a:solidFill>
                  <a:schemeClr val="dk1"/>
                </a:solidFill>
              </a:rPr>
              <a:t>.</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Cobalah Nilai Kecil:</a:t>
            </a:r>
            <a:r>
              <a:rPr lang="en-GB" sz="1000">
                <a:solidFill>
                  <a:schemeClr val="dk1"/>
                </a:solidFill>
              </a:rPr>
              <a:t> Biasanya ppp dan qqq dimulai dari nilai kecil (0, 1, atau 2) dan ditingkatkan sesuai kebutuhan.</a:t>
            </a:r>
            <a:endParaRPr b="1" sz="1000">
              <a:solidFill>
                <a:schemeClr val="dk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4"/>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Menentukan Parameter SARIMA</a:t>
            </a:r>
            <a:endParaRPr sz="2600"/>
          </a:p>
        </p:txBody>
      </p:sp>
      <p:sp>
        <p:nvSpPr>
          <p:cNvPr id="505" name="Google Shape;505;p84"/>
          <p:cNvSpPr txBox="1"/>
          <p:nvPr>
            <p:ph idx="1" type="body"/>
          </p:nvPr>
        </p:nvSpPr>
        <p:spPr>
          <a:xfrm>
            <a:off x="694250" y="1319250"/>
            <a:ext cx="7983000" cy="36402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GB" sz="1000">
                <a:solidFill>
                  <a:schemeClr val="dk1"/>
                </a:solidFill>
              </a:rPr>
              <a:t>3. Tentukan Parameter Musiman (P,D,Q,s)</a:t>
            </a:r>
            <a:endParaRPr b="1" sz="1000">
              <a:solidFill>
                <a:schemeClr val="dk1"/>
              </a:solidFill>
            </a:endParaRPr>
          </a:p>
          <a:p>
            <a:pPr indent="-292100" lvl="0" marL="457200" rtl="0" algn="l">
              <a:spcBef>
                <a:spcPts val="1200"/>
              </a:spcBef>
              <a:spcAft>
                <a:spcPts val="0"/>
              </a:spcAft>
              <a:buClr>
                <a:schemeClr val="dk1"/>
              </a:buClr>
              <a:buSzPts val="1000"/>
              <a:buChar char="●"/>
            </a:pPr>
            <a:r>
              <a:rPr b="1" lang="en-GB" sz="1000">
                <a:solidFill>
                  <a:schemeClr val="dk1"/>
                </a:solidFill>
              </a:rPr>
              <a:t>ACF dan PACF pada Lag Musiman:</a:t>
            </a:r>
            <a:endParaRPr b="1"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Periksa ACF untuk lag yang merupakan kelipatan dari periode musiman (s).</a:t>
            </a:r>
            <a:endParaRPr sz="1000">
              <a:solidFill>
                <a:schemeClr val="dk1"/>
              </a:solidFill>
            </a:endParaRPr>
          </a:p>
          <a:p>
            <a:pPr indent="-292100" lvl="2" marL="1371600" rtl="0" algn="l">
              <a:spcBef>
                <a:spcPts val="0"/>
              </a:spcBef>
              <a:spcAft>
                <a:spcPts val="0"/>
              </a:spcAft>
              <a:buClr>
                <a:schemeClr val="dk1"/>
              </a:buClr>
              <a:buSzPts val="1000"/>
              <a:buChar char="■"/>
            </a:pPr>
            <a:r>
              <a:rPr lang="en-GB" sz="1000">
                <a:solidFill>
                  <a:schemeClr val="dk1"/>
                </a:solidFill>
              </a:rPr>
              <a:t>Puncak signifikan pada lag s,2s,3s, dst., menunjukkan efek musiman.</a:t>
            </a:r>
            <a:endParaRPr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Gunakan ACF untuk menentukan Q (musiman MA) dan PACF untuk menentukan P (musiman AR).</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Musiman Differencing (DDD):</a:t>
            </a:r>
            <a:endParaRPr b="1"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Jika data tidak stasioner dalam musiman, coba differencing musiman dengan lag s.</a:t>
            </a:r>
            <a:endParaRPr sz="1000">
              <a:solidFill>
                <a:schemeClr val="dk1"/>
              </a:solidFill>
            </a:endParaRPr>
          </a:p>
          <a:p>
            <a:pPr indent="0" lvl="0" marL="0" rtl="0" algn="l">
              <a:spcBef>
                <a:spcPts val="1400"/>
              </a:spcBef>
              <a:spcAft>
                <a:spcPts val="0"/>
              </a:spcAft>
              <a:buClr>
                <a:schemeClr val="dk1"/>
              </a:buClr>
              <a:buSzPts val="1100"/>
              <a:buFont typeface="Arial"/>
              <a:buNone/>
            </a:pPr>
            <a:r>
              <a:rPr b="1" lang="en-GB" sz="1000">
                <a:solidFill>
                  <a:schemeClr val="dk1"/>
                </a:solidFill>
              </a:rPr>
              <a:t>4.</a:t>
            </a:r>
            <a:r>
              <a:rPr lang="en-GB" sz="1000">
                <a:solidFill>
                  <a:schemeClr val="dk1"/>
                </a:solidFill>
              </a:rPr>
              <a:t> </a:t>
            </a:r>
            <a:r>
              <a:rPr b="1" lang="en-GB" sz="1000">
                <a:solidFill>
                  <a:schemeClr val="dk1"/>
                </a:solidFill>
              </a:rPr>
              <a:t>Evaluasi Model dengan Kriteria Statistik</a:t>
            </a:r>
            <a:endParaRPr b="1"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Setelah menentukan nilai awal (p,d,q,P,D,Q,s), lakukan evaluasi model:</a:t>
            </a:r>
            <a:endParaRPr sz="1000">
              <a:solidFill>
                <a:schemeClr val="dk1"/>
              </a:solidFill>
            </a:endParaRPr>
          </a:p>
          <a:p>
            <a:pPr indent="-292100" lvl="0" marL="457200" rtl="0" algn="l">
              <a:spcBef>
                <a:spcPts val="1200"/>
              </a:spcBef>
              <a:spcAft>
                <a:spcPts val="0"/>
              </a:spcAft>
              <a:buClr>
                <a:schemeClr val="dk1"/>
              </a:buClr>
              <a:buSzPts val="1000"/>
              <a:buChar char="●"/>
            </a:pPr>
            <a:r>
              <a:rPr b="1" lang="en-GB" sz="1000">
                <a:solidFill>
                  <a:schemeClr val="dk1"/>
                </a:solidFill>
              </a:rPr>
              <a:t>Kriteria Informasi:</a:t>
            </a:r>
            <a:endParaRPr b="1"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Gunakan </a:t>
            </a:r>
            <a:r>
              <a:rPr b="1" lang="en-GB" sz="1000">
                <a:solidFill>
                  <a:schemeClr val="dk1"/>
                </a:solidFill>
              </a:rPr>
              <a:t>AIC</a:t>
            </a:r>
            <a:r>
              <a:rPr lang="en-GB" sz="1000">
                <a:solidFill>
                  <a:schemeClr val="dk1"/>
                </a:solidFill>
              </a:rPr>
              <a:t> (Akaike Information Criterion) atau </a:t>
            </a:r>
            <a:r>
              <a:rPr b="1" lang="en-GB" sz="1000">
                <a:solidFill>
                  <a:schemeClr val="dk1"/>
                </a:solidFill>
              </a:rPr>
              <a:t>BIC</a:t>
            </a:r>
            <a:r>
              <a:rPr lang="en-GB" sz="1000">
                <a:solidFill>
                  <a:schemeClr val="dk1"/>
                </a:solidFill>
              </a:rPr>
              <a:t> (Bayesian Information Criterion) untuk memilih model terbaik.</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Residunya:</a:t>
            </a:r>
            <a:endParaRPr b="1"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Residual model harus menyerupai white noise (tidak ada pola yang tersisa).</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Validasi:</a:t>
            </a:r>
            <a:endParaRPr b="1"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Bandingkan hasil prediksi dengan data aktual untuk memastikan model cocok.</a:t>
            </a:r>
            <a:endParaRPr sz="1000">
              <a:solidFill>
                <a:schemeClr val="dk1"/>
              </a:solidFill>
            </a:endParaRPr>
          </a:p>
          <a:p>
            <a:pPr indent="0" lvl="0" marL="0" rtl="0" algn="l">
              <a:spcBef>
                <a:spcPts val="1200"/>
              </a:spcBef>
              <a:spcAft>
                <a:spcPts val="1200"/>
              </a:spcAft>
              <a:buNone/>
            </a:pPr>
            <a:r>
              <a:t/>
            </a:r>
            <a:endParaRPr sz="1000">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5"/>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Menentukan Order P dan Q</a:t>
            </a:r>
            <a:endParaRPr sz="2600"/>
          </a:p>
        </p:txBody>
      </p:sp>
      <p:pic>
        <p:nvPicPr>
          <p:cNvPr id="511" name="Google Shape;511;p85"/>
          <p:cNvPicPr preferRelativeResize="0"/>
          <p:nvPr/>
        </p:nvPicPr>
        <p:blipFill>
          <a:blip r:embed="rId3">
            <a:alphaModFix/>
          </a:blip>
          <a:stretch>
            <a:fillRect/>
          </a:stretch>
        </p:blipFill>
        <p:spPr>
          <a:xfrm>
            <a:off x="872950" y="1062800"/>
            <a:ext cx="5995275" cy="372295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6"/>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Uji Asumsi</a:t>
            </a:r>
            <a:endParaRPr sz="2600"/>
          </a:p>
        </p:txBody>
      </p:sp>
      <p:sp>
        <p:nvSpPr>
          <p:cNvPr id="517" name="Google Shape;517;p86"/>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just">
              <a:lnSpc>
                <a:spcPct val="106999"/>
              </a:lnSpc>
              <a:spcBef>
                <a:spcPts val="0"/>
              </a:spcBef>
              <a:spcAft>
                <a:spcPts val="0"/>
              </a:spcAft>
              <a:buClr>
                <a:schemeClr val="dk1"/>
              </a:buClr>
              <a:buSzPts val="1100"/>
              <a:buFont typeface="Arial"/>
              <a:buNone/>
            </a:pPr>
            <a:r>
              <a:rPr b="1" lang="en-GB" sz="1200">
                <a:solidFill>
                  <a:schemeClr val="dk1"/>
                </a:solidFill>
              </a:rPr>
              <a:t>Ljung-Box Test</a:t>
            </a:r>
            <a:r>
              <a:rPr lang="en-GB" sz="1200">
                <a:solidFill>
                  <a:schemeClr val="dk1"/>
                </a:solidFill>
              </a:rPr>
              <a:t> : Nilai p-value &gt; 0.05 menunjukkan bahwa model sudah baik dalam menangkap autocorrelation, p-value ≤ 0.05 menunjukkan adanya pola yang tidak tertangkap.</a:t>
            </a:r>
            <a:endParaRPr sz="1200">
              <a:solidFill>
                <a:schemeClr val="dk1"/>
              </a:solidFill>
            </a:endParaRPr>
          </a:p>
          <a:p>
            <a:pPr indent="0" lvl="0" marL="0" rtl="0" algn="just">
              <a:lnSpc>
                <a:spcPct val="106999"/>
              </a:lnSpc>
              <a:spcBef>
                <a:spcPts val="80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Clr>
                <a:schemeClr val="dk1"/>
              </a:buClr>
              <a:buSzPts val="1100"/>
              <a:buFont typeface="Arial"/>
              <a:buNone/>
            </a:pPr>
            <a:r>
              <a:rPr lang="en-GB" sz="1200">
                <a:solidFill>
                  <a:schemeClr val="dk1"/>
                </a:solidFill>
              </a:rPr>
              <a:t>Tujuan: Memeriksa apakah residuals menunjukkan autocorrelation.</a:t>
            </a:r>
            <a:endParaRPr sz="1200">
              <a:solidFill>
                <a:schemeClr val="dk1"/>
              </a:solidFill>
            </a:endParaRPr>
          </a:p>
          <a:p>
            <a:pPr indent="0" lvl="0" marL="0" rtl="0" algn="just">
              <a:lnSpc>
                <a:spcPct val="106999"/>
              </a:lnSpc>
              <a:spcBef>
                <a:spcPts val="800"/>
              </a:spcBef>
              <a:spcAft>
                <a:spcPts val="0"/>
              </a:spcAft>
              <a:buClr>
                <a:schemeClr val="dk1"/>
              </a:buClr>
              <a:buSzPts val="1100"/>
              <a:buFont typeface="Arial"/>
              <a:buNone/>
            </a:pPr>
            <a:r>
              <a:rPr b="1" lang="en-GB" sz="1200">
                <a:solidFill>
                  <a:schemeClr val="dk1"/>
                </a:solidFill>
              </a:rPr>
              <a:t> </a:t>
            </a:r>
            <a:endParaRPr b="1" sz="1200">
              <a:solidFill>
                <a:schemeClr val="dk1"/>
              </a:solidFill>
            </a:endParaRPr>
          </a:p>
          <a:p>
            <a:pPr indent="0" lvl="0" marL="0" rtl="0" algn="just">
              <a:lnSpc>
                <a:spcPct val="106999"/>
              </a:lnSpc>
              <a:spcBef>
                <a:spcPts val="800"/>
              </a:spcBef>
              <a:spcAft>
                <a:spcPts val="0"/>
              </a:spcAft>
              <a:buClr>
                <a:schemeClr val="dk1"/>
              </a:buClr>
              <a:buSzPts val="1100"/>
              <a:buFont typeface="Arial"/>
              <a:buNone/>
            </a:pPr>
            <a:r>
              <a:rPr b="1" lang="en-GB" sz="1200">
                <a:solidFill>
                  <a:schemeClr val="dk1"/>
                </a:solidFill>
              </a:rPr>
              <a:t>Interpretasi P-Value:</a:t>
            </a:r>
            <a:endParaRPr b="1" sz="1200">
              <a:solidFill>
                <a:schemeClr val="dk1"/>
              </a:solidFill>
            </a:endParaRPr>
          </a:p>
          <a:p>
            <a:pPr indent="0" lvl="0" marL="0" rtl="0" algn="just">
              <a:lnSpc>
                <a:spcPct val="106999"/>
              </a:lnSpc>
              <a:spcBef>
                <a:spcPts val="800"/>
              </a:spcBef>
              <a:spcAft>
                <a:spcPts val="0"/>
              </a:spcAft>
              <a:buClr>
                <a:schemeClr val="dk1"/>
              </a:buClr>
              <a:buSzPts val="1100"/>
              <a:buFont typeface="Arial"/>
              <a:buNone/>
            </a:pPr>
            <a:r>
              <a:rPr b="1" lang="en-GB" sz="1200">
                <a:solidFill>
                  <a:schemeClr val="dk1"/>
                </a:solidFill>
              </a:rPr>
              <a:t>P-Value &gt; 0.05:</a:t>
            </a:r>
            <a:r>
              <a:rPr lang="en-GB" sz="1200">
                <a:solidFill>
                  <a:schemeClr val="dk1"/>
                </a:solidFill>
              </a:rPr>
              <a:t> Residuals dapat dianggap sebagai white noise, dan model telah menangkap pola dalam data dengan baik.</a:t>
            </a:r>
            <a:endParaRPr sz="1200">
              <a:solidFill>
                <a:schemeClr val="dk1"/>
              </a:solidFill>
            </a:endParaRPr>
          </a:p>
          <a:p>
            <a:pPr indent="0" lvl="0" marL="0" rtl="0" algn="just">
              <a:lnSpc>
                <a:spcPct val="106999"/>
              </a:lnSpc>
              <a:spcBef>
                <a:spcPts val="800"/>
              </a:spcBef>
              <a:spcAft>
                <a:spcPts val="800"/>
              </a:spcAft>
              <a:buNone/>
            </a:pPr>
            <a:r>
              <a:rPr b="1" lang="en-GB" sz="1200">
                <a:solidFill>
                  <a:schemeClr val="dk1"/>
                </a:solidFill>
              </a:rPr>
              <a:t>P-Value ≤ 0.05:</a:t>
            </a:r>
            <a:r>
              <a:rPr lang="en-GB" sz="1200">
                <a:solidFill>
                  <a:schemeClr val="dk1"/>
                </a:solidFill>
              </a:rPr>
              <a:t> Ada bukti bahwa residuals tidak white noise. Model mungkin belum sepenuhnya menangkap pola dalam data, dan mungkin perlu diperbaiki.</a:t>
            </a:r>
            <a:endParaRPr sz="1200">
              <a:solidFill>
                <a:schemeClr val="dk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7"/>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Uji Asumsi</a:t>
            </a:r>
            <a:endParaRPr sz="2600"/>
          </a:p>
        </p:txBody>
      </p:sp>
      <p:sp>
        <p:nvSpPr>
          <p:cNvPr id="523" name="Google Shape;523;p87"/>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just">
              <a:lnSpc>
                <a:spcPct val="106999"/>
              </a:lnSpc>
              <a:spcBef>
                <a:spcPts val="0"/>
              </a:spcBef>
              <a:spcAft>
                <a:spcPts val="0"/>
              </a:spcAft>
              <a:buNone/>
            </a:pPr>
            <a:r>
              <a:rPr b="1" lang="en-GB" sz="1200">
                <a:solidFill>
                  <a:schemeClr val="dk1"/>
                </a:solidFill>
              </a:rPr>
              <a:t>Jarque-Bera Test </a:t>
            </a:r>
            <a:r>
              <a:rPr lang="en-GB" sz="1200">
                <a:solidFill>
                  <a:schemeClr val="dk1"/>
                </a:solidFill>
              </a:rPr>
              <a:t>: Nilai p-value &gt; 0.05 menunjukkan bahwa residuals mengikuti distribusi normal, p-value ≤ 0.05 menunjukkan adanya deviasi dari normalitas.</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Tujuan: Memeriksa apakah residuals mengikuti distribusi normal.</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Interpretasi P-Value:</a:t>
            </a:r>
            <a:endParaRPr b="1"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P-Value &gt; 0.05:</a:t>
            </a:r>
            <a:r>
              <a:rPr lang="en-GB" sz="1200">
                <a:solidFill>
                  <a:schemeClr val="dk1"/>
                </a:solidFill>
              </a:rPr>
              <a:t> Residuals dapat dianggap mengikuti distribusi normal.</a:t>
            </a:r>
            <a:endParaRPr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P-Value ≤ 0.05:</a:t>
            </a:r>
            <a:r>
              <a:rPr lang="en-GB" sz="1200">
                <a:solidFill>
                  <a:schemeClr val="dk1"/>
                </a:solidFill>
              </a:rPr>
              <a:t> Ada bukti bahwa residuals tidak mengikuti distribusi normal. Model mungkin perlu disesuaikan atau dikaji ulang.</a:t>
            </a:r>
            <a:endParaRPr sz="1200">
              <a:solidFill>
                <a:schemeClr val="dk1"/>
              </a:solidFill>
            </a:endParaRPr>
          </a:p>
          <a:p>
            <a:pPr indent="0" lvl="0" marL="0" rtl="0" algn="just">
              <a:lnSpc>
                <a:spcPct val="106999"/>
              </a:lnSpc>
              <a:spcBef>
                <a:spcPts val="800"/>
              </a:spcBef>
              <a:spcAft>
                <a:spcPts val="800"/>
              </a:spcAft>
              <a:buNone/>
            </a:pPr>
            <a:r>
              <a:t/>
            </a:r>
            <a:endParaRPr b="1" sz="1200">
              <a:solidFill>
                <a:schemeClr val="dk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8"/>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Uji Asumsi</a:t>
            </a:r>
            <a:endParaRPr sz="2600"/>
          </a:p>
        </p:txBody>
      </p:sp>
      <p:sp>
        <p:nvSpPr>
          <p:cNvPr id="529" name="Google Shape;529;p88"/>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just">
              <a:lnSpc>
                <a:spcPct val="106999"/>
              </a:lnSpc>
              <a:spcBef>
                <a:spcPts val="0"/>
              </a:spcBef>
              <a:spcAft>
                <a:spcPts val="0"/>
              </a:spcAft>
              <a:buNone/>
            </a:pPr>
            <a:r>
              <a:rPr b="1" lang="en-GB" sz="1200">
                <a:solidFill>
                  <a:schemeClr val="dk1"/>
                </a:solidFill>
              </a:rPr>
              <a:t>Breusch-Pagan</a:t>
            </a:r>
            <a:r>
              <a:rPr lang="en-GB" sz="1200">
                <a:solidFill>
                  <a:schemeClr val="dk1"/>
                </a:solidFill>
              </a:rPr>
              <a:t> </a:t>
            </a:r>
            <a:r>
              <a:rPr b="1" lang="en-GB" sz="1200">
                <a:solidFill>
                  <a:schemeClr val="dk1"/>
                </a:solidFill>
              </a:rPr>
              <a:t>Test</a:t>
            </a:r>
            <a:r>
              <a:rPr lang="en-GB" sz="1200">
                <a:solidFill>
                  <a:schemeClr val="dk1"/>
                </a:solidFill>
              </a:rPr>
              <a:t> </a:t>
            </a:r>
            <a:r>
              <a:rPr b="1" lang="en-GB" sz="1200">
                <a:solidFill>
                  <a:schemeClr val="dk1"/>
                </a:solidFill>
              </a:rPr>
              <a:t>(Homoskedastisitas) </a:t>
            </a:r>
            <a:r>
              <a:rPr lang="en-GB" sz="1200">
                <a:solidFill>
                  <a:schemeClr val="dk1"/>
                </a:solidFill>
              </a:rPr>
              <a:t>: Nilai p-value &gt; 0.05 menunjukkan bahwa variansi residuals konstan, p-value ≤ 0.05 menunjukkan adanya heteroskedastisitas.</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Tujuan: Memeriksa apakah residuals memiliki variansi yang konstan.</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Interpretasi P-Value:</a:t>
            </a:r>
            <a:endParaRPr b="1"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P-Value &gt; 0.05:</a:t>
            </a:r>
            <a:r>
              <a:rPr lang="en-GB" sz="1200">
                <a:solidFill>
                  <a:schemeClr val="dk1"/>
                </a:solidFill>
              </a:rPr>
              <a:t> Residuals memiliki variansi yang konstan.</a:t>
            </a:r>
            <a:endParaRPr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P-Value ≤ 0.05:</a:t>
            </a:r>
            <a:r>
              <a:rPr lang="en-GB" sz="1200">
                <a:solidFill>
                  <a:schemeClr val="dk1"/>
                </a:solidFill>
              </a:rPr>
              <a:t> Ada bukti bahwa residuals tidak memiliki variansi yang konstan. Ini bisa menunjukkan bahwa model mungkin tidak sepenuhnya sesuai dan heteroskedastisitas perlu diperbaiki.</a:t>
            </a:r>
            <a:endParaRPr sz="1200">
              <a:solidFill>
                <a:schemeClr val="dk1"/>
              </a:solidFill>
            </a:endParaRPr>
          </a:p>
          <a:p>
            <a:pPr indent="0" lvl="0" marL="0" rtl="0" algn="just">
              <a:lnSpc>
                <a:spcPct val="106999"/>
              </a:lnSpc>
              <a:spcBef>
                <a:spcPts val="800"/>
              </a:spcBef>
              <a:spcAft>
                <a:spcPts val="800"/>
              </a:spcAft>
              <a:buNone/>
            </a:pPr>
            <a:r>
              <a:t/>
            </a:r>
            <a:endParaRPr b="1" sz="1200">
              <a:solidFill>
                <a:schemeClr val="dk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9"/>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Uji Asumsi</a:t>
            </a:r>
            <a:endParaRPr sz="2600"/>
          </a:p>
        </p:txBody>
      </p:sp>
      <p:sp>
        <p:nvSpPr>
          <p:cNvPr id="535" name="Google Shape;535;p89"/>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just">
              <a:lnSpc>
                <a:spcPct val="106999"/>
              </a:lnSpc>
              <a:spcBef>
                <a:spcPts val="0"/>
              </a:spcBef>
              <a:spcAft>
                <a:spcPts val="0"/>
              </a:spcAft>
              <a:buNone/>
            </a:pPr>
            <a:r>
              <a:rPr b="1" lang="en-GB" sz="1200">
                <a:solidFill>
                  <a:schemeClr val="dk1"/>
                </a:solidFill>
              </a:rPr>
              <a:t>Durbin-Watson Test</a:t>
            </a:r>
            <a:r>
              <a:rPr lang="en-GB" sz="1200">
                <a:solidFill>
                  <a:schemeClr val="dk1"/>
                </a:solidFill>
              </a:rPr>
              <a:t> : Nilai sekitar 2 menunjukkan tidak ada autokorelasi, nilai jauh dari 2 menunjukkan adanya autokorelasi.</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Tujuan: Memeriksa apakah residuals mengalami autokorelasi.</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Interpretasi P-Value:</a:t>
            </a:r>
            <a:endParaRPr b="1"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Durbin-Watson Statistic:</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Nilai sekitar 2 menunjukkan tidak ada autokorelasi.</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Nilai lebih mendekati 0 menunjukkan autokorelasi positif.</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Nilai lebih mendekati 4 menunjukkan autokorelasi negatif.</a:t>
            </a:r>
            <a:endParaRPr sz="1200">
              <a:solidFill>
                <a:schemeClr val="dk1"/>
              </a:solidFill>
            </a:endParaRPr>
          </a:p>
          <a:p>
            <a:pPr indent="0" lvl="0" marL="0" rtl="0" algn="just">
              <a:lnSpc>
                <a:spcPct val="106999"/>
              </a:lnSpc>
              <a:spcBef>
                <a:spcPts val="800"/>
              </a:spcBef>
              <a:spcAft>
                <a:spcPts val="800"/>
              </a:spcAft>
              <a:buNone/>
            </a:pPr>
            <a:r>
              <a:t/>
            </a:r>
            <a:endParaRPr b="1" sz="1200">
              <a:solidFill>
                <a:schemeClr val="dk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90"/>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Ensamble Methode</a:t>
            </a:r>
            <a:endParaRPr sz="2600"/>
          </a:p>
        </p:txBody>
      </p:sp>
      <p:sp>
        <p:nvSpPr>
          <p:cNvPr id="541" name="Google Shape;541;p90"/>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Clr>
                <a:schemeClr val="dk1"/>
              </a:buClr>
              <a:buSzPts val="1100"/>
              <a:buFont typeface="Arial"/>
              <a:buNone/>
            </a:pPr>
            <a:r>
              <a:rPr lang="en-GB" sz="1200">
                <a:solidFill>
                  <a:schemeClr val="dk1"/>
                </a:solidFill>
              </a:rPr>
              <a:t>Ensemble method pada ARIMA (Auto-Regressive Integrated Moving Average) adalah teknik yang menggabungkan beberapa model ARIMA untuk meningkatkan akurasi prediksi. Alih-alih mengandalkan satu model ARIMA, ensemble method menggabungkan prediksi dari beberapa model untuk menghasilkan prediksi yang lebih robust dan handal.</a:t>
            </a:r>
            <a:endParaRPr sz="1200">
              <a:solidFill>
                <a:schemeClr val="dk1"/>
              </a:solidFill>
            </a:endParaRPr>
          </a:p>
          <a:p>
            <a:pPr indent="0" lvl="0" marL="0" rtl="0" algn="just">
              <a:spcBef>
                <a:spcPts val="1200"/>
              </a:spcBef>
              <a:spcAft>
                <a:spcPts val="0"/>
              </a:spcAft>
              <a:buClr>
                <a:schemeClr val="dk1"/>
              </a:buClr>
              <a:buSzPts val="1100"/>
              <a:buFont typeface="Arial"/>
              <a:buNone/>
            </a:pPr>
            <a:r>
              <a:rPr lang="en-GB" sz="1200">
                <a:solidFill>
                  <a:schemeClr val="dk1"/>
                </a:solidFill>
              </a:rPr>
              <a:t>Beberapa pendekatan ensemble yang bisa digunakan pada model ARIMA antara lain:</a:t>
            </a:r>
            <a:endParaRPr sz="1200">
              <a:solidFill>
                <a:schemeClr val="dk1"/>
              </a:solidFill>
            </a:endParaRPr>
          </a:p>
          <a:p>
            <a:pPr indent="-304800" lvl="0" marL="457200" rtl="0" algn="just">
              <a:spcBef>
                <a:spcPts val="1200"/>
              </a:spcBef>
              <a:spcAft>
                <a:spcPts val="0"/>
              </a:spcAft>
              <a:buClr>
                <a:schemeClr val="dk1"/>
              </a:buClr>
              <a:buSzPts val="1200"/>
              <a:buAutoNum type="alphaLcPeriod"/>
            </a:pPr>
            <a:r>
              <a:rPr b="1" lang="en-GB" sz="1200">
                <a:solidFill>
                  <a:schemeClr val="dk1"/>
                </a:solidFill>
              </a:rPr>
              <a:t>Bagging (Bootstrap Aggregating)</a:t>
            </a:r>
            <a:r>
              <a:rPr lang="en-GB" sz="1200">
                <a:solidFill>
                  <a:schemeClr val="dk1"/>
                </a:solidFill>
              </a:rPr>
              <a:t>: Menggunakan bootstrap sampling untuk membuat beberapa dataset pelatihan, melatih model ARIMA pada setiap dataset, dan menggabungkan hasil prediksi.</a:t>
            </a:r>
            <a:endParaRPr sz="1200">
              <a:solidFill>
                <a:schemeClr val="dk1"/>
              </a:solidFill>
            </a:endParaRPr>
          </a:p>
          <a:p>
            <a:pPr indent="-304800" lvl="0" marL="457200" rtl="0" algn="just">
              <a:spcBef>
                <a:spcPts val="0"/>
              </a:spcBef>
              <a:spcAft>
                <a:spcPts val="0"/>
              </a:spcAft>
              <a:buClr>
                <a:schemeClr val="dk1"/>
              </a:buClr>
              <a:buSzPts val="1200"/>
              <a:buAutoNum type="alphaLcPeriod"/>
            </a:pPr>
            <a:r>
              <a:rPr b="1" lang="en-GB" sz="1200">
                <a:solidFill>
                  <a:schemeClr val="dk1"/>
                </a:solidFill>
              </a:rPr>
              <a:t>Boosting</a:t>
            </a:r>
            <a:r>
              <a:rPr lang="en-GB" sz="1200">
                <a:solidFill>
                  <a:schemeClr val="dk1"/>
                </a:solidFill>
              </a:rPr>
              <a:t>: Membuat model ARIMA secara berurutan, di mana setiap model baru mencoba untuk mengoreksi kesalahan prediksi dari model sebelumnya.</a:t>
            </a:r>
            <a:endParaRPr sz="1200">
              <a:solidFill>
                <a:schemeClr val="dk1"/>
              </a:solidFill>
            </a:endParaRPr>
          </a:p>
          <a:p>
            <a:pPr indent="-304800" lvl="0" marL="457200" rtl="0" algn="just">
              <a:spcBef>
                <a:spcPts val="0"/>
              </a:spcBef>
              <a:spcAft>
                <a:spcPts val="0"/>
              </a:spcAft>
              <a:buClr>
                <a:schemeClr val="dk1"/>
              </a:buClr>
              <a:buSzPts val="1200"/>
              <a:buAutoNum type="alphaLcPeriod"/>
            </a:pPr>
            <a:r>
              <a:rPr b="1" lang="en-GB" sz="1200">
                <a:solidFill>
                  <a:schemeClr val="dk1"/>
                </a:solidFill>
              </a:rPr>
              <a:t>Stacking</a:t>
            </a:r>
            <a:r>
              <a:rPr lang="en-GB" sz="1200">
                <a:solidFill>
                  <a:schemeClr val="dk1"/>
                </a:solidFill>
              </a:rPr>
              <a:t>: Menggabungkan prediksi dari beberapa model ARIMA dengan menggunakan model lain sebagai meta-model untuk menghasilkan prediksi akhir.</a:t>
            </a:r>
            <a:endParaRPr sz="1200">
              <a:solidFill>
                <a:schemeClr val="dk1"/>
              </a:solidFill>
            </a:endParaRPr>
          </a:p>
          <a:p>
            <a:pPr indent="0" lvl="0" marL="0" rtl="0" algn="just">
              <a:lnSpc>
                <a:spcPct val="106999"/>
              </a:lnSpc>
              <a:spcBef>
                <a:spcPts val="1200"/>
              </a:spcBef>
              <a:spcAft>
                <a:spcPts val="800"/>
              </a:spcAft>
              <a:buNone/>
            </a:pPr>
            <a:r>
              <a:t/>
            </a:r>
            <a:endParaRPr b="1" sz="1200">
              <a:solidFill>
                <a:schemeClr val="dk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91"/>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LSTM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RMSE dan MSE</a:t>
            </a:r>
            <a:endParaRPr/>
          </a:p>
        </p:txBody>
      </p:sp>
      <p:sp>
        <p:nvSpPr>
          <p:cNvPr id="103" name="Google Shape;103;p20"/>
          <p:cNvSpPr txBox="1"/>
          <p:nvPr>
            <p:ph idx="1" type="body"/>
          </p:nvPr>
        </p:nvSpPr>
        <p:spPr>
          <a:xfrm>
            <a:off x="311700" y="1152475"/>
            <a:ext cx="8520600" cy="52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Digunakan untuk mengukur kesalahan dalam masalah regresi.</a:t>
            </a:r>
            <a:endParaRPr/>
          </a:p>
        </p:txBody>
      </p:sp>
      <p:pic>
        <p:nvPicPr>
          <p:cNvPr id="104" name="Google Shape;104;p20"/>
          <p:cNvPicPr preferRelativeResize="0"/>
          <p:nvPr/>
        </p:nvPicPr>
        <p:blipFill>
          <a:blip r:embed="rId3">
            <a:alphaModFix/>
          </a:blip>
          <a:stretch>
            <a:fillRect/>
          </a:stretch>
        </p:blipFill>
        <p:spPr>
          <a:xfrm>
            <a:off x="3073600" y="1807425"/>
            <a:ext cx="2676525" cy="971550"/>
          </a:xfrm>
          <a:prstGeom prst="rect">
            <a:avLst/>
          </a:prstGeom>
          <a:noFill/>
          <a:ln>
            <a:noFill/>
          </a:ln>
        </p:spPr>
      </p:pic>
      <p:pic>
        <p:nvPicPr>
          <p:cNvPr id="105" name="Google Shape;105;p20"/>
          <p:cNvPicPr preferRelativeResize="0"/>
          <p:nvPr/>
        </p:nvPicPr>
        <p:blipFill>
          <a:blip r:embed="rId4">
            <a:alphaModFix/>
          </a:blip>
          <a:stretch>
            <a:fillRect/>
          </a:stretch>
        </p:blipFill>
        <p:spPr>
          <a:xfrm>
            <a:off x="2806900" y="3104125"/>
            <a:ext cx="3209925" cy="11144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2"/>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Gradient</a:t>
            </a:r>
            <a:endParaRPr sz="2600"/>
          </a:p>
        </p:txBody>
      </p:sp>
      <p:pic>
        <p:nvPicPr>
          <p:cNvPr id="552" name="Google Shape;552;p92"/>
          <p:cNvPicPr preferRelativeResize="0"/>
          <p:nvPr/>
        </p:nvPicPr>
        <p:blipFill>
          <a:blip r:embed="rId3">
            <a:alphaModFix/>
          </a:blip>
          <a:stretch>
            <a:fillRect/>
          </a:stretch>
        </p:blipFill>
        <p:spPr>
          <a:xfrm>
            <a:off x="609600" y="1474925"/>
            <a:ext cx="7488250" cy="22409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3"/>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Fundamental LSTM</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94"/>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Arsitektur LSTM</a:t>
            </a:r>
            <a:endParaRPr sz="2600"/>
          </a:p>
        </p:txBody>
      </p:sp>
      <p:pic>
        <p:nvPicPr>
          <p:cNvPr id="563" name="Google Shape;563;p94"/>
          <p:cNvPicPr preferRelativeResize="0"/>
          <p:nvPr/>
        </p:nvPicPr>
        <p:blipFill>
          <a:blip r:embed="rId3">
            <a:alphaModFix/>
          </a:blip>
          <a:stretch>
            <a:fillRect/>
          </a:stretch>
        </p:blipFill>
        <p:spPr>
          <a:xfrm>
            <a:off x="124225" y="1488000"/>
            <a:ext cx="4493149" cy="2365825"/>
          </a:xfrm>
          <a:prstGeom prst="rect">
            <a:avLst/>
          </a:prstGeom>
          <a:noFill/>
          <a:ln>
            <a:noFill/>
          </a:ln>
        </p:spPr>
      </p:pic>
      <p:pic>
        <p:nvPicPr>
          <p:cNvPr id="564" name="Google Shape;564;p94"/>
          <p:cNvPicPr preferRelativeResize="0"/>
          <p:nvPr/>
        </p:nvPicPr>
        <p:blipFill>
          <a:blip r:embed="rId4">
            <a:alphaModFix/>
          </a:blip>
          <a:stretch>
            <a:fillRect/>
          </a:stretch>
        </p:blipFill>
        <p:spPr>
          <a:xfrm>
            <a:off x="4683325" y="1467890"/>
            <a:ext cx="4337401" cy="24060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95"/>
          <p:cNvPicPr preferRelativeResize="0"/>
          <p:nvPr/>
        </p:nvPicPr>
        <p:blipFill>
          <a:blip r:embed="rId3">
            <a:alphaModFix/>
          </a:blip>
          <a:stretch>
            <a:fillRect/>
          </a:stretch>
        </p:blipFill>
        <p:spPr>
          <a:xfrm>
            <a:off x="68350" y="1133975"/>
            <a:ext cx="4606324" cy="2856800"/>
          </a:xfrm>
          <a:prstGeom prst="rect">
            <a:avLst/>
          </a:prstGeom>
          <a:noFill/>
          <a:ln>
            <a:noFill/>
          </a:ln>
        </p:spPr>
      </p:pic>
      <p:pic>
        <p:nvPicPr>
          <p:cNvPr id="570" name="Google Shape;570;p95"/>
          <p:cNvPicPr preferRelativeResize="0"/>
          <p:nvPr/>
        </p:nvPicPr>
        <p:blipFill>
          <a:blip r:embed="rId4">
            <a:alphaModFix/>
          </a:blip>
          <a:stretch>
            <a:fillRect/>
          </a:stretch>
        </p:blipFill>
        <p:spPr>
          <a:xfrm>
            <a:off x="4710725" y="1133975"/>
            <a:ext cx="4370426" cy="27798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96"/>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Gradient</a:t>
            </a:r>
            <a:endParaRPr sz="2600"/>
          </a:p>
        </p:txBody>
      </p:sp>
      <p:pic>
        <p:nvPicPr>
          <p:cNvPr id="576" name="Google Shape;576;p96"/>
          <p:cNvPicPr preferRelativeResize="0"/>
          <p:nvPr/>
        </p:nvPicPr>
        <p:blipFill>
          <a:blip r:embed="rId3">
            <a:alphaModFix/>
          </a:blip>
          <a:stretch>
            <a:fillRect/>
          </a:stretch>
        </p:blipFill>
        <p:spPr>
          <a:xfrm>
            <a:off x="1066800" y="1170125"/>
            <a:ext cx="7024951" cy="30159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97"/>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Evaluation Model</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8"/>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Evaluation Model</a:t>
            </a:r>
            <a:endParaRPr sz="2600"/>
          </a:p>
        </p:txBody>
      </p:sp>
      <p:pic>
        <p:nvPicPr>
          <p:cNvPr id="587" name="Google Shape;587;p98"/>
          <p:cNvPicPr preferRelativeResize="0"/>
          <p:nvPr/>
        </p:nvPicPr>
        <p:blipFill>
          <a:blip r:embed="rId3">
            <a:alphaModFix/>
          </a:blip>
          <a:stretch>
            <a:fillRect/>
          </a:stretch>
        </p:blipFill>
        <p:spPr>
          <a:xfrm>
            <a:off x="3455175" y="2429475"/>
            <a:ext cx="2381250" cy="819150"/>
          </a:xfrm>
          <a:prstGeom prst="rect">
            <a:avLst/>
          </a:prstGeom>
          <a:noFill/>
          <a:ln>
            <a:noFill/>
          </a:ln>
        </p:spPr>
      </p:pic>
      <p:pic>
        <p:nvPicPr>
          <p:cNvPr id="588" name="Google Shape;588;p98"/>
          <p:cNvPicPr preferRelativeResize="0"/>
          <p:nvPr/>
        </p:nvPicPr>
        <p:blipFill>
          <a:blip r:embed="rId4">
            <a:alphaModFix/>
          </a:blip>
          <a:stretch>
            <a:fillRect/>
          </a:stretch>
        </p:blipFill>
        <p:spPr>
          <a:xfrm>
            <a:off x="2955113" y="3433763"/>
            <a:ext cx="3381375" cy="866775"/>
          </a:xfrm>
          <a:prstGeom prst="rect">
            <a:avLst/>
          </a:prstGeom>
          <a:noFill/>
          <a:ln>
            <a:noFill/>
          </a:ln>
        </p:spPr>
      </p:pic>
      <p:pic>
        <p:nvPicPr>
          <p:cNvPr id="589" name="Google Shape;589;p98"/>
          <p:cNvPicPr preferRelativeResize="0"/>
          <p:nvPr/>
        </p:nvPicPr>
        <p:blipFill>
          <a:blip r:embed="rId5">
            <a:alphaModFix/>
          </a:blip>
          <a:stretch>
            <a:fillRect/>
          </a:stretch>
        </p:blipFill>
        <p:spPr>
          <a:xfrm>
            <a:off x="4745325" y="1328313"/>
            <a:ext cx="2476500" cy="790575"/>
          </a:xfrm>
          <a:prstGeom prst="rect">
            <a:avLst/>
          </a:prstGeom>
          <a:noFill/>
          <a:ln>
            <a:noFill/>
          </a:ln>
        </p:spPr>
      </p:pic>
      <p:pic>
        <p:nvPicPr>
          <p:cNvPr id="590" name="Google Shape;590;p98"/>
          <p:cNvPicPr preferRelativeResize="0"/>
          <p:nvPr/>
        </p:nvPicPr>
        <p:blipFill>
          <a:blip r:embed="rId6">
            <a:alphaModFix/>
          </a:blip>
          <a:stretch>
            <a:fillRect/>
          </a:stretch>
        </p:blipFill>
        <p:spPr>
          <a:xfrm>
            <a:off x="1939025" y="1299750"/>
            <a:ext cx="2626347" cy="8191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99"/>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AI Project Management</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00"/>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Perbandingan Scrum dan Waterfall</a:t>
            </a:r>
            <a:endParaRPr sz="2600"/>
          </a:p>
        </p:txBody>
      </p:sp>
      <p:pic>
        <p:nvPicPr>
          <p:cNvPr id="601" name="Google Shape;601;p100"/>
          <p:cNvPicPr preferRelativeResize="0"/>
          <p:nvPr/>
        </p:nvPicPr>
        <p:blipFill>
          <a:blip r:embed="rId3">
            <a:alphaModFix/>
          </a:blip>
          <a:stretch>
            <a:fillRect/>
          </a:stretch>
        </p:blipFill>
        <p:spPr>
          <a:xfrm>
            <a:off x="533400" y="1170125"/>
            <a:ext cx="7943699" cy="26720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01"/>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Time Series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Mean Squared Logarithmic Error Loss (MSLE)</a:t>
            </a:r>
            <a:endParaRPr/>
          </a:p>
        </p:txBody>
      </p:sp>
      <p:sp>
        <p:nvSpPr>
          <p:cNvPr id="111" name="Google Shape;111;p21"/>
          <p:cNvSpPr txBox="1"/>
          <p:nvPr>
            <p:ph idx="1" type="body"/>
          </p:nvPr>
        </p:nvSpPr>
        <p:spPr>
          <a:xfrm>
            <a:off x="311700" y="1152475"/>
            <a:ext cx="8520600" cy="52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Digunakan ketika data memiliki distribusi eksponensial</a:t>
            </a:r>
            <a:endParaRPr/>
          </a:p>
        </p:txBody>
      </p:sp>
      <p:pic>
        <p:nvPicPr>
          <p:cNvPr id="112" name="Google Shape;112;p21"/>
          <p:cNvPicPr preferRelativeResize="0"/>
          <p:nvPr/>
        </p:nvPicPr>
        <p:blipFill>
          <a:blip r:embed="rId3">
            <a:alphaModFix/>
          </a:blip>
          <a:stretch>
            <a:fillRect/>
          </a:stretch>
        </p:blipFill>
        <p:spPr>
          <a:xfrm>
            <a:off x="1524200" y="1895750"/>
            <a:ext cx="5981875" cy="14730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Karakteristik Plot ACF dan PACF</a:t>
            </a:r>
            <a:endParaRPr sz="2600"/>
          </a:p>
        </p:txBody>
      </p:sp>
      <p:pic>
        <p:nvPicPr>
          <p:cNvPr id="612" name="Google Shape;612;p102"/>
          <p:cNvPicPr preferRelativeResize="0"/>
          <p:nvPr/>
        </p:nvPicPr>
        <p:blipFill>
          <a:blip r:embed="rId3">
            <a:alphaModFix/>
          </a:blip>
          <a:stretch>
            <a:fillRect/>
          </a:stretch>
        </p:blipFill>
        <p:spPr>
          <a:xfrm>
            <a:off x="1881188" y="1232950"/>
            <a:ext cx="5381625" cy="20478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03"/>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Arsitektur LSTM</a:t>
            </a:r>
            <a:endParaRPr sz="2600"/>
          </a:p>
        </p:txBody>
      </p:sp>
      <p:pic>
        <p:nvPicPr>
          <p:cNvPr id="618" name="Google Shape;618;p103"/>
          <p:cNvPicPr preferRelativeResize="0"/>
          <p:nvPr/>
        </p:nvPicPr>
        <p:blipFill>
          <a:blip r:embed="rId3">
            <a:alphaModFix/>
          </a:blip>
          <a:stretch>
            <a:fillRect/>
          </a:stretch>
        </p:blipFill>
        <p:spPr>
          <a:xfrm>
            <a:off x="124225" y="1488000"/>
            <a:ext cx="4493149" cy="2365825"/>
          </a:xfrm>
          <a:prstGeom prst="rect">
            <a:avLst/>
          </a:prstGeom>
          <a:noFill/>
          <a:ln>
            <a:noFill/>
          </a:ln>
        </p:spPr>
      </p:pic>
      <p:pic>
        <p:nvPicPr>
          <p:cNvPr id="619" name="Google Shape;619;p103"/>
          <p:cNvPicPr preferRelativeResize="0"/>
          <p:nvPr/>
        </p:nvPicPr>
        <p:blipFill>
          <a:blip r:embed="rId4">
            <a:alphaModFix/>
          </a:blip>
          <a:stretch>
            <a:fillRect/>
          </a:stretch>
        </p:blipFill>
        <p:spPr>
          <a:xfrm>
            <a:off x="4683325" y="1467890"/>
            <a:ext cx="4337401" cy="24060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4"/>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200">
                <a:solidFill>
                  <a:srgbClr val="111111"/>
                </a:solidFill>
                <a:highlight>
                  <a:srgbClr val="FFFFFF"/>
                </a:highlight>
              </a:rPr>
              <a:t>VARX (</a:t>
            </a:r>
            <a:r>
              <a:rPr b="1" lang="en-GB" sz="2200">
                <a:solidFill>
                  <a:srgbClr val="111111"/>
                </a:solidFill>
                <a:highlight>
                  <a:srgbClr val="FFFFFF"/>
                </a:highlight>
              </a:rPr>
              <a:t>Vector Auto-Regressive with Exogenous Variables)</a:t>
            </a:r>
            <a:r>
              <a:rPr b="1" lang="en-GB" sz="2200">
                <a:solidFill>
                  <a:srgbClr val="111111"/>
                </a:solidFill>
                <a:highlight>
                  <a:srgbClr val="FFFFFF"/>
                </a:highlight>
              </a:rPr>
              <a:t> </a:t>
            </a:r>
            <a:endParaRPr b="1" sz="2200"/>
          </a:p>
        </p:txBody>
      </p:sp>
      <p:pic>
        <p:nvPicPr>
          <p:cNvPr id="625" name="Google Shape;625;p104"/>
          <p:cNvPicPr preferRelativeResize="0"/>
          <p:nvPr/>
        </p:nvPicPr>
        <p:blipFill>
          <a:blip r:embed="rId3">
            <a:alphaModFix/>
          </a:blip>
          <a:stretch>
            <a:fillRect/>
          </a:stretch>
        </p:blipFill>
        <p:spPr>
          <a:xfrm>
            <a:off x="2307300" y="1531500"/>
            <a:ext cx="4972050" cy="952500"/>
          </a:xfrm>
          <a:prstGeom prst="rect">
            <a:avLst/>
          </a:prstGeom>
          <a:noFill/>
          <a:ln>
            <a:noFill/>
          </a:ln>
        </p:spPr>
      </p:pic>
      <p:sp>
        <p:nvSpPr>
          <p:cNvPr id="626" name="Google Shape;626;p104"/>
          <p:cNvSpPr txBox="1"/>
          <p:nvPr>
            <p:ph idx="1" type="body"/>
          </p:nvPr>
        </p:nvSpPr>
        <p:spPr>
          <a:xfrm>
            <a:off x="589800" y="2697000"/>
            <a:ext cx="7983000" cy="2101800"/>
          </a:xfrm>
          <a:prstGeom prst="rect">
            <a:avLst/>
          </a:prstGeom>
        </p:spPr>
        <p:txBody>
          <a:bodyPr anchorCtr="0" anchor="t" bIns="91425" lIns="91425" spcFirstLastPara="1" rIns="91425" wrap="square" tIns="91425">
            <a:noAutofit/>
          </a:bodyPr>
          <a:lstStyle/>
          <a:p>
            <a:pPr indent="0" lvl="0" marL="0" rtl="0" algn="just">
              <a:spcBef>
                <a:spcPts val="900"/>
              </a:spcBef>
              <a:spcAft>
                <a:spcPts val="0"/>
              </a:spcAft>
              <a:buNone/>
            </a:pPr>
            <a:r>
              <a:rPr lang="en-GB" sz="1400">
                <a:solidFill>
                  <a:srgbClr val="111111"/>
                </a:solidFill>
                <a:highlight>
                  <a:srgbClr val="FFFFFF"/>
                </a:highlight>
              </a:rPr>
              <a:t>VARX (Vector Auto-Regressive with Exogenous Variables) adalah model statistik yang memperluas model VAR (Vector Auto-Regressive) dengan memasukkan variabel eksogen. Model ini digunakan untuk menganalisis hubungan dinamis antara beberapa variabel endogen (target) dan satu atau lebih variabel eksogen (input tambahan) dari waktu ke waktu.</a:t>
            </a:r>
            <a:endParaRPr sz="1400">
              <a:solidFill>
                <a:srgbClr val="111111"/>
              </a:solidFill>
              <a:highlight>
                <a:srgbClr val="FFFFFF"/>
              </a:highlight>
            </a:endParaRPr>
          </a:p>
          <a:p>
            <a:pPr indent="0" lvl="0" marL="0" rtl="0" algn="just">
              <a:spcBef>
                <a:spcPts val="900"/>
              </a:spcBef>
              <a:spcAft>
                <a:spcPts val="0"/>
              </a:spcAft>
              <a:buNone/>
            </a:pPr>
            <a:r>
              <a:rPr lang="en-GB" sz="1400">
                <a:solidFill>
                  <a:srgbClr val="111111"/>
                </a:solidFill>
                <a:highlight>
                  <a:srgbClr val="FFFFFF"/>
                </a:highlight>
              </a:rPr>
              <a:t>VARX menggabungkan komponen autoregressive (AR) dari beberapa variabel endogen dengan variabel eksogen. Model ini dapat menangkap pengaruh variabel eksogen terhadap variabel endogen dalam sistem multivariat.</a:t>
            </a:r>
            <a:endParaRPr sz="1400">
              <a:solidFill>
                <a:srgbClr val="111111"/>
              </a:solidFill>
              <a:highlight>
                <a:srgbClr val="FFFFFF"/>
              </a:highlight>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105"/>
          <p:cNvSpPr txBox="1"/>
          <p:nvPr>
            <p:ph type="title"/>
          </p:nvPr>
        </p:nvSpPr>
        <p:spPr>
          <a:xfrm>
            <a:off x="464100" y="445025"/>
            <a:ext cx="8184900" cy="8763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b="1" lang="en-GB" sz="2000">
                <a:solidFill>
                  <a:srgbClr val="111111"/>
                </a:solidFill>
                <a:highlight>
                  <a:srgbClr val="FFFFFF"/>
                </a:highlight>
              </a:rPr>
              <a:t>VARMAX (Vector Auto-Regressive Moving-Average with Exogenous Variables)</a:t>
            </a:r>
            <a:endParaRPr b="1" sz="2000"/>
          </a:p>
        </p:txBody>
      </p:sp>
      <p:sp>
        <p:nvSpPr>
          <p:cNvPr id="632" name="Google Shape;632;p105"/>
          <p:cNvSpPr txBox="1"/>
          <p:nvPr>
            <p:ph idx="1" type="body"/>
          </p:nvPr>
        </p:nvSpPr>
        <p:spPr>
          <a:xfrm>
            <a:off x="589800" y="2697000"/>
            <a:ext cx="7983000" cy="2101800"/>
          </a:xfrm>
          <a:prstGeom prst="rect">
            <a:avLst/>
          </a:prstGeom>
        </p:spPr>
        <p:txBody>
          <a:bodyPr anchorCtr="0" anchor="t" bIns="91425" lIns="91425" spcFirstLastPara="1" rIns="91425" wrap="square" tIns="91425">
            <a:noAutofit/>
          </a:bodyPr>
          <a:lstStyle/>
          <a:p>
            <a:pPr indent="0" lvl="0" marL="0" rtl="0" algn="just">
              <a:spcBef>
                <a:spcPts val="900"/>
              </a:spcBef>
              <a:spcAft>
                <a:spcPts val="0"/>
              </a:spcAft>
              <a:buNone/>
            </a:pPr>
            <a:r>
              <a:rPr lang="en-GB" sz="1200">
                <a:solidFill>
                  <a:srgbClr val="111111"/>
                </a:solidFill>
                <a:highlight>
                  <a:srgbClr val="FFFFFF"/>
                </a:highlight>
              </a:rPr>
              <a:t>VARMAX (Vector Auto-Regressive Moving-Average with Exogenous Variables) adalah model statistik yang memperluas model VAR (Vector Auto-Regressive) dengan memasukkan komponen moving average dan variabel eksogen. Model ini digunakan untuk menganalisis hubungan dinamis antara beberapa variabel endogen (target) dan satu atau lebih variabel eksogen (input tambahan) dari waktu ke waktu.</a:t>
            </a:r>
            <a:endParaRPr sz="1200">
              <a:solidFill>
                <a:srgbClr val="111111"/>
              </a:solidFill>
              <a:highlight>
                <a:srgbClr val="FFFFFF"/>
              </a:highlight>
            </a:endParaRPr>
          </a:p>
          <a:p>
            <a:pPr indent="0" lvl="0" marL="0" rtl="0" algn="just">
              <a:spcBef>
                <a:spcPts val="900"/>
              </a:spcBef>
              <a:spcAft>
                <a:spcPts val="0"/>
              </a:spcAft>
              <a:buNone/>
            </a:pPr>
            <a:r>
              <a:rPr lang="en-GB" sz="1200">
                <a:solidFill>
                  <a:srgbClr val="111111"/>
                </a:solidFill>
                <a:highlight>
                  <a:srgbClr val="FFFFFF"/>
                </a:highlight>
              </a:rPr>
              <a:t>VARMAX menggabungkan komponen autoregressive (AR), moving average (MA), dan variabel eksogen (X) untuk menangkap pola dalam data time series multivariat.</a:t>
            </a:r>
            <a:endParaRPr sz="1200">
              <a:solidFill>
                <a:srgbClr val="111111"/>
              </a:solidFill>
              <a:highlight>
                <a:srgbClr val="FFFFFF"/>
              </a:highlight>
            </a:endParaRPr>
          </a:p>
          <a:p>
            <a:pPr indent="0" lvl="0" marL="0" rtl="0" algn="just">
              <a:spcBef>
                <a:spcPts val="900"/>
              </a:spcBef>
              <a:spcAft>
                <a:spcPts val="0"/>
              </a:spcAft>
              <a:buNone/>
            </a:pPr>
            <a:r>
              <a:rPr lang="en-GB" sz="1200">
                <a:solidFill>
                  <a:srgbClr val="111111"/>
                </a:solidFill>
                <a:highlight>
                  <a:srgbClr val="FFFFFF"/>
                </a:highlight>
              </a:rPr>
              <a:t>Secara matematis, model VARMAX(p, q) dengan p sebagai lag order untuk komponen AR dan q sebagai lag order untuk komponen MA </a:t>
            </a:r>
            <a:endParaRPr sz="1200">
              <a:solidFill>
                <a:srgbClr val="111111"/>
              </a:solidFill>
              <a:highlight>
                <a:srgbClr val="FFFFFF"/>
              </a:highlight>
            </a:endParaRPr>
          </a:p>
        </p:txBody>
      </p:sp>
      <p:pic>
        <p:nvPicPr>
          <p:cNvPr id="633" name="Google Shape;633;p105"/>
          <p:cNvPicPr preferRelativeResize="0"/>
          <p:nvPr/>
        </p:nvPicPr>
        <p:blipFill>
          <a:blip r:embed="rId3">
            <a:alphaModFix/>
          </a:blip>
          <a:stretch>
            <a:fillRect/>
          </a:stretch>
        </p:blipFill>
        <p:spPr>
          <a:xfrm>
            <a:off x="2268075" y="1634600"/>
            <a:ext cx="4619625" cy="8763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6"/>
          <p:cNvSpPr txBox="1"/>
          <p:nvPr>
            <p:ph type="title"/>
          </p:nvPr>
        </p:nvSpPr>
        <p:spPr>
          <a:xfrm>
            <a:off x="464100" y="445025"/>
            <a:ext cx="8184900" cy="8763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b="1" lang="en-GB" sz="2000">
                <a:solidFill>
                  <a:srgbClr val="111111"/>
                </a:solidFill>
                <a:highlight>
                  <a:srgbClr val="FFFFFF"/>
                </a:highlight>
              </a:rPr>
              <a:t>Menangkap Pola Musiman</a:t>
            </a:r>
            <a:endParaRPr b="1" sz="2000"/>
          </a:p>
        </p:txBody>
      </p:sp>
      <p:sp>
        <p:nvSpPr>
          <p:cNvPr id="639" name="Google Shape;639;p106"/>
          <p:cNvSpPr txBox="1"/>
          <p:nvPr>
            <p:ph idx="1" type="body"/>
          </p:nvPr>
        </p:nvSpPr>
        <p:spPr>
          <a:xfrm>
            <a:off x="565050" y="1520850"/>
            <a:ext cx="7983000" cy="1151700"/>
          </a:xfrm>
          <a:prstGeom prst="rect">
            <a:avLst/>
          </a:prstGeom>
        </p:spPr>
        <p:txBody>
          <a:bodyPr anchorCtr="0" anchor="t" bIns="91425" lIns="91425" spcFirstLastPara="1" rIns="91425" wrap="square" tIns="91425">
            <a:noAutofit/>
          </a:bodyPr>
          <a:lstStyle/>
          <a:p>
            <a:pPr indent="-317500" lvl="0" marL="457200" rtl="0" algn="l">
              <a:spcBef>
                <a:spcPts val="900"/>
              </a:spcBef>
              <a:spcAft>
                <a:spcPts val="0"/>
              </a:spcAft>
              <a:buClr>
                <a:srgbClr val="111111"/>
              </a:buClr>
              <a:buSzPts val="1400"/>
              <a:buFont typeface="Roboto"/>
              <a:buAutoNum type="arabicPeriod"/>
            </a:pPr>
            <a:r>
              <a:rPr b="1" lang="en-GB" sz="1400">
                <a:solidFill>
                  <a:srgbClr val="111111"/>
                </a:solidFill>
                <a:highlight>
                  <a:srgbClr val="FFFFFF"/>
                </a:highlight>
              </a:rPr>
              <a:t>Buat Variabel Dummy Musiman</a:t>
            </a:r>
            <a:r>
              <a:rPr lang="en-GB" sz="1400">
                <a:solidFill>
                  <a:srgbClr val="111111"/>
                </a:solidFill>
                <a:highlight>
                  <a:srgbClr val="FFFFFF"/>
                </a:highlight>
              </a:rPr>
              <a:t>: Tambahkan kolom dummy untuk setiap periode musiman (misalnya, bulan atau kuartal) ke dalam dataset.</a:t>
            </a:r>
            <a:endParaRPr sz="1400">
              <a:solidFill>
                <a:srgbClr val="111111"/>
              </a:solidFill>
              <a:highlight>
                <a:srgbClr val="FFFFFF"/>
              </a:highlight>
            </a:endParaRPr>
          </a:p>
          <a:p>
            <a:pPr indent="-317500" lvl="0" marL="457200" rtl="0" algn="l">
              <a:spcBef>
                <a:spcPts val="0"/>
              </a:spcBef>
              <a:spcAft>
                <a:spcPts val="0"/>
              </a:spcAft>
              <a:buClr>
                <a:srgbClr val="111111"/>
              </a:buClr>
              <a:buSzPts val="1400"/>
              <a:buFont typeface="Roboto"/>
              <a:buAutoNum type="arabicPeriod"/>
            </a:pPr>
            <a:r>
              <a:rPr b="1" lang="en-GB" sz="1400">
                <a:solidFill>
                  <a:srgbClr val="111111"/>
                </a:solidFill>
                <a:highlight>
                  <a:srgbClr val="FFFFFF"/>
                </a:highlight>
              </a:rPr>
              <a:t>Masukkan Variabel Dummy ke dalam Model</a:t>
            </a:r>
            <a:r>
              <a:rPr lang="en-GB" sz="1400">
                <a:solidFill>
                  <a:srgbClr val="111111"/>
                </a:solidFill>
                <a:highlight>
                  <a:srgbClr val="FFFFFF"/>
                </a:highlight>
              </a:rPr>
              <a:t>: Gunakan variabel dummy musiman sebagai variabel eksogen dalam model VARMAX.</a:t>
            </a:r>
            <a:endParaRPr sz="1400">
              <a:solidFill>
                <a:srgbClr val="111111"/>
              </a:solidFill>
              <a:highlight>
                <a:srgbClr val="FFFFFF"/>
              </a:highlight>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7"/>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Feed Forward Neural Network</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08"/>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Fungsi Aktivasi</a:t>
            </a:r>
            <a:endParaRPr sz="2600"/>
          </a:p>
        </p:txBody>
      </p:sp>
      <p:pic>
        <p:nvPicPr>
          <p:cNvPr id="650" name="Google Shape;650;p108"/>
          <p:cNvPicPr preferRelativeResize="0"/>
          <p:nvPr/>
        </p:nvPicPr>
        <p:blipFill rotWithShape="1">
          <a:blip r:embed="rId3">
            <a:alphaModFix/>
          </a:blip>
          <a:srcRect b="69226" l="0" r="0" t="0"/>
          <a:stretch/>
        </p:blipFill>
        <p:spPr>
          <a:xfrm>
            <a:off x="564200" y="1128100"/>
            <a:ext cx="8184900" cy="322164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109"/>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lnSpc>
                <a:spcPct val="105882"/>
              </a:lnSpc>
              <a:spcBef>
                <a:spcPts val="2900"/>
              </a:spcBef>
              <a:spcAft>
                <a:spcPts val="0"/>
              </a:spcAft>
              <a:buNone/>
            </a:pPr>
            <a:r>
              <a:rPr b="1" lang="en-GB" sz="2400">
                <a:solidFill>
                  <a:srgbClr val="242424"/>
                </a:solidFill>
                <a:highlight>
                  <a:srgbClr val="FFFFFF"/>
                </a:highlight>
              </a:rPr>
              <a:t>Gradient Descent</a:t>
            </a:r>
            <a:endParaRPr sz="2400">
              <a:solidFill>
                <a:srgbClr val="111111"/>
              </a:solidFill>
              <a:highlight>
                <a:srgbClr val="FFFFFF"/>
              </a:highlight>
            </a:endParaRPr>
          </a:p>
        </p:txBody>
      </p:sp>
      <p:pic>
        <p:nvPicPr>
          <p:cNvPr id="656" name="Google Shape;656;p109"/>
          <p:cNvPicPr preferRelativeResize="0"/>
          <p:nvPr/>
        </p:nvPicPr>
        <p:blipFill>
          <a:blip r:embed="rId3">
            <a:alphaModFix/>
          </a:blip>
          <a:stretch>
            <a:fillRect/>
          </a:stretch>
        </p:blipFill>
        <p:spPr>
          <a:xfrm>
            <a:off x="1185575" y="1052475"/>
            <a:ext cx="6886575" cy="3676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